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0" r:id="rId2"/>
    <p:sldId id="352" r:id="rId3"/>
    <p:sldId id="359" r:id="rId4"/>
    <p:sldId id="360" r:id="rId5"/>
    <p:sldId id="363" r:id="rId6"/>
    <p:sldId id="361" r:id="rId7"/>
    <p:sldId id="354" r:id="rId8"/>
    <p:sldId id="393" r:id="rId9"/>
    <p:sldId id="394" r:id="rId10"/>
    <p:sldId id="395" r:id="rId11"/>
    <p:sldId id="396" r:id="rId12"/>
    <p:sldId id="397" r:id="rId13"/>
    <p:sldId id="391" r:id="rId14"/>
    <p:sldId id="392" r:id="rId15"/>
    <p:sldId id="356" r:id="rId16"/>
    <p:sldId id="286" r:id="rId17"/>
    <p:sldId id="291" r:id="rId18"/>
    <p:sldId id="290" r:id="rId19"/>
    <p:sldId id="289" r:id="rId20"/>
    <p:sldId id="358" r:id="rId21"/>
    <p:sldId id="376" r:id="rId22"/>
    <p:sldId id="284" r:id="rId23"/>
    <p:sldId id="378" r:id="rId24"/>
    <p:sldId id="377" r:id="rId25"/>
    <p:sldId id="365" r:id="rId26"/>
    <p:sldId id="366" r:id="rId27"/>
    <p:sldId id="367" r:id="rId28"/>
    <p:sldId id="379" r:id="rId29"/>
    <p:sldId id="380" r:id="rId30"/>
    <p:sldId id="381" r:id="rId31"/>
    <p:sldId id="385" r:id="rId32"/>
    <p:sldId id="384" r:id="rId33"/>
    <p:sldId id="388" r:id="rId34"/>
    <p:sldId id="386" r:id="rId35"/>
    <p:sldId id="387" r:id="rId36"/>
    <p:sldId id="389" r:id="rId37"/>
    <p:sldId id="390" r:id="rId38"/>
    <p:sldId id="349" r:id="rId3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3731AE-A5D4-4A5C-B45E-A9321759189F}">
          <p14:sldIdLst>
            <p14:sldId id="350"/>
            <p14:sldId id="352"/>
            <p14:sldId id="359"/>
            <p14:sldId id="360"/>
            <p14:sldId id="363"/>
            <p14:sldId id="361"/>
            <p14:sldId id="354"/>
            <p14:sldId id="393"/>
            <p14:sldId id="394"/>
            <p14:sldId id="395"/>
            <p14:sldId id="396"/>
            <p14:sldId id="397"/>
            <p14:sldId id="391"/>
            <p14:sldId id="392"/>
            <p14:sldId id="356"/>
            <p14:sldId id="286"/>
            <p14:sldId id="291"/>
            <p14:sldId id="290"/>
            <p14:sldId id="289"/>
            <p14:sldId id="358"/>
            <p14:sldId id="376"/>
            <p14:sldId id="284"/>
            <p14:sldId id="378"/>
            <p14:sldId id="377"/>
            <p14:sldId id="365"/>
            <p14:sldId id="366"/>
            <p14:sldId id="367"/>
            <p14:sldId id="379"/>
            <p14:sldId id="380"/>
            <p14:sldId id="381"/>
            <p14:sldId id="385"/>
            <p14:sldId id="384"/>
            <p14:sldId id="388"/>
            <p14:sldId id="386"/>
            <p14:sldId id="387"/>
            <p14:sldId id="389"/>
            <p14:sldId id="390"/>
            <p14:sldId id="34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s Kirchbaumer" initials="IK" lastIdx="1" clrIdx="0">
    <p:extLst>
      <p:ext uri="{19B8F6BF-5375-455C-9EA6-DF929625EA0E}">
        <p15:presenceInfo xmlns:p15="http://schemas.microsoft.com/office/powerpoint/2012/main" userId="Ines Kirchbaumer" providerId="None"/>
      </p:ext>
    </p:extLst>
  </p:cmAuthor>
  <p:cmAuthor id="2" name="D P" initials="DP" lastIdx="1" clrIdx="1">
    <p:extLst>
      <p:ext uri="{19B8F6BF-5375-455C-9EA6-DF929625EA0E}">
        <p15:presenceInfo xmlns:p15="http://schemas.microsoft.com/office/powerpoint/2012/main" userId="2fe0e64e52aa50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F32"/>
    <a:srgbClr val="FFFFFF"/>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6633" autoAdjust="0"/>
  </p:normalViewPr>
  <p:slideViewPr>
    <p:cSldViewPr snapToGrid="0">
      <p:cViewPr varScale="1">
        <p:scale>
          <a:sx n="78" d="100"/>
          <a:sy n="78" d="100"/>
        </p:scale>
        <p:origin x="126"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6T18:40:25.9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83,'15'1,"0"1,1 0,13 5,19 3,70 7,2 2,0-6,87-2,2189-15,-1300 6,-1031-5,0-3,51-12,-48 6,0 4,29 1,-74 5,-1 0,1-2,4-1,-4 0,0 1,0 1,2 1,863 1,-433 3,1546-2,-1919 5,0 3,0 4,70 20,-34-7,33-1,60 13,-131-21,0-3,39-1,-81-10,33 0,-1 4,0 2,29 10,-37-8,0-2,1-4,-1-1,62-7,0 1,-79 3,-14 2,0-2,-1-1,1-1,-1-2,1-1,-1-1,0-2,7-3,281-101,-255 92,-27 11,1 3,0 0,0 3,0 1,1 2,-1 1,5 3,61-1,3865-3,-3910 3,49 8,-47-4,47 0,-39-4,38 8,-3 0,-65-6,-1 2,25 7,-27-5,0-1,0-3,10 0,379-2,-208-6,-182 3,22 1,0-3,1-2,27-7,-20 3,1 2,0 4,0 2,7 3,52 0,731-3,-813-2,1-3,-1-1,33-10,69-9,75-2,-195 23,1-1,-1-1,7-4,-10 3,1 1,-1 1,1 0,11 1,101-8,-38 3,37 3,-115 5,0-1,0-1,-1-1,1 0,16-7,-12 4,1 0,0 2,5 0,37 1,0 2,13 3,-13 1,-37-2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6T18:40:12.0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1 160,'11'1,"1"1,-1 0,1 0,-1 1,0 1,0 0,8 4,-5-2,-1-1,1-1,0 0,0 0,3-1,63 2,0-3,26-5,22 0,-97 1,1-1,28-6,-28 3,1 2,23 0,-26 4,-10 1,-1-1,0-1,0 0,0-2,0 0,-1-1,1-1,10-4,-5 1,0 1,1 1,0 1,0 2,26-1,40-7,-58 7,-1 2,12 0,-21 2,1-1,-1-1,0-1,0-1,8-3,13-5,0 2,1 2,0 3,33-1,186 7,-108 2,822-3,-867-4,10-6,-15 1,32 4,-114 5,71 0,-1 3,1 5,73 17,-89-14,-1-3,2-3,-1-4,30-4,11 0,1222 2,-1316 3,-1 1,1 0,-1 2,17 7,33 5,13-1,0-4,1-4,13-4,-43 0,-1 2,-1 3,1 2,29 11,-69-17,40 6,-1-3,2-2,9-2,9 1,31 8,1 2,1-5,24-4,223-8,-125-1,-107 5,-41 1,1-4,48-8,-99 3,0-2,-1-1,6-4,-12 3,1 2,0 1,0 1,0 2,5 0,13-1,-1-1,31-9,-31 5,0 3,38-2,519 6,-295 6,348-3,-626-1,0-2,23-6,36-2,507 5,-323 9,4908-3,-5160-1,-1-2,1 0,-1-1,1-1,9-4,-4 1,1 2,19-3,41 2,1 4,5 4,-13 1,0-5,50-8,-4-8,13-3,66 0,-181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6T18:39:34.2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6T18:39:40.9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87,'0'2,"0"0,1 0,-1 0,1-1,0 1,-1 0,1 0,0 0,0-1,0 1,1-1,-1 1,0-1,0 1,1-1,-1 0,1 1,-1-1,1 0,0 0,-1 0,1 0,0-1,0 1,0 0,-1-1,3 1,54 11,-56-12,82 6,-1-4,27-5,13 1,-80 0,-1-3,0-1,25-8,-16 4,0 2,8 1,93 3,9 7,141-4,-239-5,55-14,-61 10,1 1,24 2,488 5,-283 4,-220 2,-1 3,0 3,-1 3,21 9,-22-7,-35-7,-1 1,26 13,-33-13,0 0,0-2,0 0,1-2,0 0,0-2,136 6,111-11,-80-1,-13 5,197-5,-248-10,-75 7,0 1,6 3,16 1,-1-3,19-6,124-3,-131-9,-61 14,1 2,-1 1,2 0,262-42,-175 29,0 6,60 2,225 10,-160 3,1501-3,-1669 3,39 7,55 4,497-13,-313-3,-301 4,-1 3,0 1,27 8,-27-4,0-3,0-1,30-1,151-8,212 5,-293 10,-56-3,50-3,1355-7,-1445-2,-1-1,1-3,15-5,-6 1,55-3,-59 9,0-3,-1-1,4-4,18 1,0 4,0 2,0 4,66 7,11-2,1015-3,-1143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6T18:40:48.5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1 134,'731'0,"-651"5,1 3,-1 4,39 12,27 4,-60-15,1-4,0-3,11-4,149 0,167-6,-390 1,0-2,1 0,-2-2,1-1,-1 0,0-2,12-7,77-30,-23 15,-47 17,0 0,27-3,-18 6,-1 1,0 1,0 3,1 1,10 3,2147 5,-2136 2,0 4,0 2,67 20,-37-8,42 1,1-10,-65-8,-1 4,38 10,-37-3,0-4,1-4,1-3,21-3,185-21,-189 10,79-16,-115 14,0 2,1 4,2 2,1375 4,-1388-3,52-10,-47 5,32 0,974 6,-517 3,-387 0,176-5,-206-9,-58 4,54 2,158 4,220 6,-430 3,55 12,-71-8,2-3,-1-3,11-2,-55-2,0 1,1 0,-1 1,0 1,-1 0,5 3,61 13,213 13,-113-15,41 14,163 36,-91-30,-139-29,112-10,-86-2,-119 3,29 1,14-6,-74 2,0-1,-1-1,0-2,0 0,14-8,-8 2,0 1,1 2,1 1,-1 2,1 1,0 2,1 2,5 1,1301 4,-864-3,-450-2,0-1,-1-2,1-1,20-7,51-10,184-6,-269 27,-1-1,1-1,-1 0,0-1,4-2,-4 1,0 1,1 0,0 1,0 1,5 0,320-34,-170 23,-1 7,80 10,-46-1,588-2,-765 2,1 1,-1 1,-1 1,25 8,-22-5,1-1,-1-2,26 2,2-6,-21 0,0 1,22 4,-31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8A7479-3706-4653-A20D-029F222BB22A}" type="datetimeFigureOut">
              <a:rPr lang="en-GB" smtClean="0"/>
              <a:t>21/11/2019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08013E2-2277-42A8-82B4-6F4EB3927030}" type="slidenum">
              <a:rPr lang="en-GB" smtClean="0"/>
              <a:t>‹#›</a:t>
            </a:fld>
            <a:endParaRPr lang="en-GB"/>
          </a:p>
        </p:txBody>
      </p:sp>
    </p:spTree>
    <p:extLst>
      <p:ext uri="{BB962C8B-B14F-4D97-AF65-F5344CB8AC3E}">
        <p14:creationId xmlns:p14="http://schemas.microsoft.com/office/powerpoint/2010/main" val="73448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latin typeface="+mn-lt"/>
                <a:ea typeface="+mn-ea"/>
                <a:cs typeface="+mn-cs"/>
              </a:rPr>
              <a:t>Otpad, nemarno bačen u prirodu iznimno je ružan prizor. Osim toga, odbačeni otpad, pogotovo u ljetnim mjesecima, pušta neugodan, ponekad i nepodnošljiv smrad. Bez obzira o kojoj se vrsti otpada radi, svim će odbačenim proizvodima trebati dugo vremena da se razgrade, što znači da će se priroda intenzivno i konstantno trovati, sve dok se proizvodi u potpunosti ne razgrade. Također, otpad na divljim odlagalištima predstavlja iznimno rizičan problem. Područjima oko divljih odlagališta mogu se proširiti infektivne bolesti, prirodni resursi bi mogli postati zagađeni, a uvijek je prisutna i opasnost od zapaljenja smeća. Uz sve to, staklenički plinovi se ispuštaju u atmosferu, i to sve intenzivnije, svakim dodatnim danom postojanja smeća na prirodnim površinama.</a:t>
            </a:r>
          </a:p>
          <a:p>
            <a:endParaRPr lang="en-GB" dirty="0"/>
          </a:p>
        </p:txBody>
      </p:sp>
      <p:sp>
        <p:nvSpPr>
          <p:cNvPr id="4" name="Slide Number Placeholder 3"/>
          <p:cNvSpPr>
            <a:spLocks noGrp="1"/>
          </p:cNvSpPr>
          <p:nvPr>
            <p:ph type="sldNum" sz="quarter" idx="5"/>
          </p:nvPr>
        </p:nvSpPr>
        <p:spPr/>
        <p:txBody>
          <a:bodyPr/>
          <a:lstStyle/>
          <a:p>
            <a:fld id="{F08013E2-2277-42A8-82B4-6F4EB3927030}" type="slidenum">
              <a:rPr lang="en-GB" smtClean="0"/>
              <a:t>3</a:t>
            </a:fld>
            <a:endParaRPr lang="en-GB"/>
          </a:p>
        </p:txBody>
      </p:sp>
    </p:spTree>
    <p:extLst>
      <p:ext uri="{BB962C8B-B14F-4D97-AF65-F5344CB8AC3E}">
        <p14:creationId xmlns:p14="http://schemas.microsoft.com/office/powerpoint/2010/main" val="256050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08013E2-2277-42A8-82B4-6F4EB3927030}" type="slidenum">
              <a:rPr lang="en-GB" smtClean="0"/>
              <a:t>24</a:t>
            </a:fld>
            <a:endParaRPr lang="en-GB"/>
          </a:p>
        </p:txBody>
      </p:sp>
    </p:spTree>
    <p:extLst>
      <p:ext uri="{BB962C8B-B14F-4D97-AF65-F5344CB8AC3E}">
        <p14:creationId xmlns:p14="http://schemas.microsoft.com/office/powerpoint/2010/main" val="187046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latin typeface="+mn-lt"/>
                <a:ea typeface="+mn-ea"/>
                <a:cs typeface="+mn-cs"/>
              </a:rPr>
              <a:t>Otpad, nemarno bačen u prirodu iznimno je ružan prizor. Osim toga, odbačeni otpad, pogotovo u ljetnim mjesecima, pušta neugodan, ponekad i nepodnošljiv smrad. Bez obzira o kojoj se vrsti otpada radi, svim će odbačenim proizvodima trebati dugo vremena da se razgrade, što znači da će se priroda intenzivno i konstantno trovati, sve dok se proizvodi u potpunosti ne razgrade. Također, otpad na divljim odlagalištima predstavlja iznimno rizičan problem. Područjima oko divljih odlagališta mogu se proširiti infektivne bolesti, prirodni resursi bi mogli postati zagađeni, a uvijek je prisutna i opasnost od zapaljenja smeća. Uz sve to, staklenički plinovi se ispuštaju u atmosferu, i to sve intenzivnije, svakim dodatnim danom postojanja smeća na prirodnim površinama.</a:t>
            </a:r>
          </a:p>
          <a:p>
            <a:endParaRPr lang="en-GB" dirty="0"/>
          </a:p>
        </p:txBody>
      </p:sp>
      <p:sp>
        <p:nvSpPr>
          <p:cNvPr id="4" name="Slide Number Placeholder 3"/>
          <p:cNvSpPr>
            <a:spLocks noGrp="1"/>
          </p:cNvSpPr>
          <p:nvPr>
            <p:ph type="sldNum" sz="quarter" idx="5"/>
          </p:nvPr>
        </p:nvSpPr>
        <p:spPr/>
        <p:txBody>
          <a:bodyPr/>
          <a:lstStyle/>
          <a:p>
            <a:fld id="{F08013E2-2277-42A8-82B4-6F4EB3927030}" type="slidenum">
              <a:rPr lang="en-GB" smtClean="0"/>
              <a:t>4</a:t>
            </a:fld>
            <a:endParaRPr lang="en-GB"/>
          </a:p>
        </p:txBody>
      </p:sp>
    </p:spTree>
    <p:extLst>
      <p:ext uri="{BB962C8B-B14F-4D97-AF65-F5344CB8AC3E}">
        <p14:creationId xmlns:p14="http://schemas.microsoft.com/office/powerpoint/2010/main" val="310784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08013E2-2277-42A8-82B4-6F4EB3927030}" type="slidenum">
              <a:rPr lang="en-GB" smtClean="0"/>
              <a:t>5</a:t>
            </a:fld>
            <a:endParaRPr lang="en-GB"/>
          </a:p>
        </p:txBody>
      </p:sp>
    </p:spTree>
    <p:extLst>
      <p:ext uri="{BB962C8B-B14F-4D97-AF65-F5344CB8AC3E}">
        <p14:creationId xmlns:p14="http://schemas.microsoft.com/office/powerpoint/2010/main" val="41599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13E2-2277-42A8-82B4-6F4EB39270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53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Kružno gospodarstvo je način proizvodnje i potrošnje koji uključuje dijeljenje, posudbu, ponovno korištenje, popravljanje, obnavljanje i recikliranje postojećih proizvoda i materijala što je dulje moguće kako bi proizvodi imali dodatnu vrijednost. Naglasak je na produžavanju životnog vijeka proizvoda i istovremenom smanjivanju količine otpada. </a:t>
            </a:r>
          </a:p>
          <a:p>
            <a:r>
              <a:rPr lang="hr-HR" dirty="0"/>
              <a:t>https://www.europarl.europa.eu/news/hr/headlines/priorities/kruzno-gospodarstvo/20151201STO05603/kruzno-gospodarstvo-definicija-vrijednosti-i-korist</a:t>
            </a:r>
          </a:p>
          <a:p>
            <a:endParaRPr lang="hr-HR" dirty="0"/>
          </a:p>
        </p:txBody>
      </p:sp>
      <p:sp>
        <p:nvSpPr>
          <p:cNvPr id="4" name="Rezervirano mjesto broja slajda 3"/>
          <p:cNvSpPr>
            <a:spLocks noGrp="1"/>
          </p:cNvSpPr>
          <p:nvPr>
            <p:ph type="sldNum" sz="quarter" idx="5"/>
          </p:nvPr>
        </p:nvSpPr>
        <p:spPr/>
        <p:txBody>
          <a:bodyPr/>
          <a:lstStyle/>
          <a:p>
            <a:fld id="{F08013E2-2277-42A8-82B4-6F4EB3927030}" type="slidenum">
              <a:rPr lang="en-GB" smtClean="0"/>
              <a:t>18</a:t>
            </a:fld>
            <a:endParaRPr lang="en-GB"/>
          </a:p>
        </p:txBody>
      </p:sp>
    </p:spTree>
    <p:extLst>
      <p:ext uri="{BB962C8B-B14F-4D97-AF65-F5344CB8AC3E}">
        <p14:creationId xmlns:p14="http://schemas.microsoft.com/office/powerpoint/2010/main" val="408614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Proizvođači su danas ponajprije fokusirani na proizvodnju i potrošnju što jeftinijih proizvoda. Posljedica je brza uporaba, odlaganje i zamjena proizvoda. Resursi se koriste na način da proizvodi u koje se ugrađuju, jednom kad ih potrošimo ili više ne trebamo, završavaju na odlagalištima. Ovakav se pristup opisuje kao „uzmi - napravi - odbaci“ ili linearno gospodarstvo</a:t>
            </a:r>
          </a:p>
        </p:txBody>
      </p:sp>
      <p:sp>
        <p:nvSpPr>
          <p:cNvPr id="4" name="Rezervirano mjesto broja slajda 3"/>
          <p:cNvSpPr>
            <a:spLocks noGrp="1"/>
          </p:cNvSpPr>
          <p:nvPr>
            <p:ph type="sldNum" sz="quarter" idx="5"/>
          </p:nvPr>
        </p:nvSpPr>
        <p:spPr/>
        <p:txBody>
          <a:bodyPr/>
          <a:lstStyle/>
          <a:p>
            <a:fld id="{F08013E2-2277-42A8-82B4-6F4EB3927030}" type="slidenum">
              <a:rPr lang="en-GB" smtClean="0"/>
              <a:t>20</a:t>
            </a:fld>
            <a:endParaRPr lang="en-GB"/>
          </a:p>
        </p:txBody>
      </p:sp>
    </p:spTree>
    <p:extLst>
      <p:ext uri="{BB962C8B-B14F-4D97-AF65-F5344CB8AC3E}">
        <p14:creationId xmlns:p14="http://schemas.microsoft.com/office/powerpoint/2010/main" val="252920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8013E2-2277-42A8-82B4-6F4EB3927030}" type="slidenum">
              <a:rPr lang="en-GB" smtClean="0"/>
              <a:t>21</a:t>
            </a:fld>
            <a:endParaRPr lang="en-GB"/>
          </a:p>
        </p:txBody>
      </p:sp>
    </p:spTree>
    <p:extLst>
      <p:ext uri="{BB962C8B-B14F-4D97-AF65-F5344CB8AC3E}">
        <p14:creationId xmlns:p14="http://schemas.microsoft.com/office/powerpoint/2010/main" val="50646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08013E2-2277-42A8-82B4-6F4EB3927030}" type="slidenum">
              <a:rPr lang="en-GB" smtClean="0"/>
              <a:t>22</a:t>
            </a:fld>
            <a:endParaRPr lang="en-GB"/>
          </a:p>
        </p:txBody>
      </p:sp>
    </p:spTree>
    <p:extLst>
      <p:ext uri="{BB962C8B-B14F-4D97-AF65-F5344CB8AC3E}">
        <p14:creationId xmlns:p14="http://schemas.microsoft.com/office/powerpoint/2010/main" val="264685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08013E2-2277-42A8-82B4-6F4EB3927030}" type="slidenum">
              <a:rPr lang="en-GB" smtClean="0"/>
              <a:t>23</a:t>
            </a:fld>
            <a:endParaRPr lang="en-GB"/>
          </a:p>
        </p:txBody>
      </p:sp>
    </p:spTree>
    <p:extLst>
      <p:ext uri="{BB962C8B-B14F-4D97-AF65-F5344CB8AC3E}">
        <p14:creationId xmlns:p14="http://schemas.microsoft.com/office/powerpoint/2010/main" val="363054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E88C-9906-452B-831C-3544CD1AF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FB9C59-AEFD-41A1-911F-B2F7E23AF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1F53E5-C4AC-4847-8162-4D1D7A137D94}"/>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5" name="Footer Placeholder 4">
            <a:extLst>
              <a:ext uri="{FF2B5EF4-FFF2-40B4-BE49-F238E27FC236}">
                <a16:creationId xmlns:a16="http://schemas.microsoft.com/office/drawing/2014/main" id="{F5525A21-BE7D-452B-8132-0DC6A1ECC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C5D3-2276-41F0-A15C-A8C50A65D3CF}"/>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88770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808B-2649-4A04-9943-6C3A3C71EE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B4059-2D23-41DF-9EA6-415389C41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DED84-B056-43F4-A8ED-7FD75BE59809}"/>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5" name="Footer Placeholder 4">
            <a:extLst>
              <a:ext uri="{FF2B5EF4-FFF2-40B4-BE49-F238E27FC236}">
                <a16:creationId xmlns:a16="http://schemas.microsoft.com/office/drawing/2014/main" id="{E385EA04-E297-4FD8-B7B5-669B779A2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BD168-D92C-49CE-B023-E4524133715B}"/>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60185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63B3F-9114-48CE-B402-AD0780ABBA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83268-2290-44B1-BFB0-1211F71DE8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782F30-4B07-47A2-93C5-F645BE5B3EEA}"/>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5" name="Footer Placeholder 4">
            <a:extLst>
              <a:ext uri="{FF2B5EF4-FFF2-40B4-BE49-F238E27FC236}">
                <a16:creationId xmlns:a16="http://schemas.microsoft.com/office/drawing/2014/main" id="{0E915C38-14A3-4576-AFE2-A0424C8AE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24741-3B49-4BB9-8EEA-28BE866F0AAD}"/>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55155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E587-B873-4955-85C5-96254C50BD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F8FD63-A587-4AD1-9761-7BDFAE676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FE81C7-7905-4939-961B-729923D68565}"/>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5" name="Footer Placeholder 4">
            <a:extLst>
              <a:ext uri="{FF2B5EF4-FFF2-40B4-BE49-F238E27FC236}">
                <a16:creationId xmlns:a16="http://schemas.microsoft.com/office/drawing/2014/main" id="{7B17B53A-B13F-4C01-B063-CBD3FB8EC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2517A-BF38-4841-AE54-3FD98531B3B1}"/>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3563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45A9-B370-4733-A013-A97100406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7F0821-B5F7-4416-85ED-46DCA52F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D8EAD-6C83-403C-B15A-8234973FBEB4}"/>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5" name="Footer Placeholder 4">
            <a:extLst>
              <a:ext uri="{FF2B5EF4-FFF2-40B4-BE49-F238E27FC236}">
                <a16:creationId xmlns:a16="http://schemas.microsoft.com/office/drawing/2014/main" id="{AFCB2185-8ED1-44CF-BD8B-CE6251BC9E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C77B34-9C79-44B4-8457-4B8159050141}"/>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265373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15CB-2E69-4EDB-B47B-B540F78EBA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463E91-076F-431D-AED6-C97C49486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CAD186-1320-459D-852F-10F79E887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C8D8D6-2EE9-432C-8115-F4E86CAFC1A3}"/>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6" name="Footer Placeholder 5">
            <a:extLst>
              <a:ext uri="{FF2B5EF4-FFF2-40B4-BE49-F238E27FC236}">
                <a16:creationId xmlns:a16="http://schemas.microsoft.com/office/drawing/2014/main" id="{8627467F-1890-4FA4-9A98-F86092FF3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7D33E-3DFA-4968-B0E3-3B4742A303F3}"/>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08706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BBF5-4B32-4C21-9367-ACC531AC66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4ACC1F-C599-4D24-AAE2-D5B5C6299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F1E04-D35B-4D25-9A3E-D3E2EA6A1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CB7C8F-AF59-4251-8681-114CDA349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E8985-051F-4627-80BC-8C202E8FA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15689A-ABD1-4005-B57A-E04DB36DFBB8}"/>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8" name="Footer Placeholder 7">
            <a:extLst>
              <a:ext uri="{FF2B5EF4-FFF2-40B4-BE49-F238E27FC236}">
                <a16:creationId xmlns:a16="http://schemas.microsoft.com/office/drawing/2014/main" id="{3DFBC690-EC5C-4D44-8A56-039C52B678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FAE4EC-9893-49C0-B01E-ECA954A545B2}"/>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8672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3D21-C374-42C8-A91D-453E2F0C0D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310466-728B-4448-8EB6-DA727A9B3F01}"/>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4" name="Footer Placeholder 3">
            <a:extLst>
              <a:ext uri="{FF2B5EF4-FFF2-40B4-BE49-F238E27FC236}">
                <a16:creationId xmlns:a16="http://schemas.microsoft.com/office/drawing/2014/main" id="{1BEF9B10-5E54-44E3-9E0A-43660B9D50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5CBB1E-5C55-4D87-BE90-E9B75825B19E}"/>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34636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6CDD4-0E6F-4641-A4CC-82B670F22494}"/>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3" name="Footer Placeholder 2">
            <a:extLst>
              <a:ext uri="{FF2B5EF4-FFF2-40B4-BE49-F238E27FC236}">
                <a16:creationId xmlns:a16="http://schemas.microsoft.com/office/drawing/2014/main" id="{5D19E1C6-1FC0-4789-B243-A4A206CC16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38524E-851E-4AD3-AA7C-59A95BA008F4}"/>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05201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DF92-363E-48D3-9B76-69E7E62D4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F340FB-2B2C-4793-967E-EC4EEA86A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4B6E4C-F5FE-4661-987D-6BB217C1A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6A396-ED74-414A-A7BC-DA45A69661B0}"/>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6" name="Footer Placeholder 5">
            <a:extLst>
              <a:ext uri="{FF2B5EF4-FFF2-40B4-BE49-F238E27FC236}">
                <a16:creationId xmlns:a16="http://schemas.microsoft.com/office/drawing/2014/main" id="{DD73C60D-FB8F-4086-8B79-5D6A48D2DA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C18C7E-1910-46C6-A736-1AC1717C5498}"/>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153587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3014-C1A2-4DBB-AFFD-BE8C0DED7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0DBA9A-3572-4CDB-8759-4806FD078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9C422D-D6D8-456A-B269-D256BE7BE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AA168-9D93-4DA6-8B45-D70F28A1FC4A}"/>
              </a:ext>
            </a:extLst>
          </p:cNvPr>
          <p:cNvSpPr>
            <a:spLocks noGrp="1"/>
          </p:cNvSpPr>
          <p:nvPr>
            <p:ph type="dt" sz="half" idx="10"/>
          </p:nvPr>
        </p:nvSpPr>
        <p:spPr/>
        <p:txBody>
          <a:bodyPr/>
          <a:lstStyle/>
          <a:p>
            <a:fld id="{169B72F6-9A02-4F21-8C51-0066FBC43098}" type="datetimeFigureOut">
              <a:rPr lang="en-GB" smtClean="0"/>
              <a:t>21/11/2019</a:t>
            </a:fld>
            <a:endParaRPr lang="en-GB"/>
          </a:p>
        </p:txBody>
      </p:sp>
      <p:sp>
        <p:nvSpPr>
          <p:cNvPr id="6" name="Footer Placeholder 5">
            <a:extLst>
              <a:ext uri="{FF2B5EF4-FFF2-40B4-BE49-F238E27FC236}">
                <a16:creationId xmlns:a16="http://schemas.microsoft.com/office/drawing/2014/main" id="{6472BDD7-23DA-48ED-8805-A725D55BD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907E83-0C36-4043-9587-CE2385EA30E0}"/>
              </a:ext>
            </a:extLst>
          </p:cNvPr>
          <p:cNvSpPr>
            <a:spLocks noGrp="1"/>
          </p:cNvSpPr>
          <p:nvPr>
            <p:ph type="sldNum" sz="quarter" idx="12"/>
          </p:nvPr>
        </p:nvSpPr>
        <p:spPr/>
        <p:txBody>
          <a:bodyPr/>
          <a:lstStyle/>
          <a:p>
            <a:fld id="{88051A38-BA7E-4A68-B59E-DD14AD13E86F}" type="slidenum">
              <a:rPr lang="en-GB" smtClean="0"/>
              <a:t>‹#›</a:t>
            </a:fld>
            <a:endParaRPr lang="en-GB"/>
          </a:p>
        </p:txBody>
      </p:sp>
    </p:spTree>
    <p:extLst>
      <p:ext uri="{BB962C8B-B14F-4D97-AF65-F5344CB8AC3E}">
        <p14:creationId xmlns:p14="http://schemas.microsoft.com/office/powerpoint/2010/main" val="370295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26C97-A326-4B43-9BA5-05FA2C17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56E4DE-731B-4DC7-9364-4BCA8C838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2E842E-F05B-479F-AB52-E8514A4E7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B72F6-9A02-4F21-8C51-0066FBC43098}" type="datetimeFigureOut">
              <a:rPr lang="en-GB" smtClean="0"/>
              <a:t>21/11/2019</a:t>
            </a:fld>
            <a:endParaRPr lang="en-GB"/>
          </a:p>
        </p:txBody>
      </p:sp>
      <p:sp>
        <p:nvSpPr>
          <p:cNvPr id="5" name="Footer Placeholder 4">
            <a:extLst>
              <a:ext uri="{FF2B5EF4-FFF2-40B4-BE49-F238E27FC236}">
                <a16:creationId xmlns:a16="http://schemas.microsoft.com/office/drawing/2014/main" id="{CD222F09-762F-4CCA-9D9D-A6F040F33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28F697-1853-45F4-9A1F-F4380077B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51A38-BA7E-4A68-B59E-DD14AD13E86F}" type="slidenum">
              <a:rPr lang="en-GB" smtClean="0"/>
              <a:t>‹#›</a:t>
            </a:fld>
            <a:endParaRPr lang="en-GB"/>
          </a:p>
        </p:txBody>
      </p:sp>
    </p:spTree>
    <p:extLst>
      <p:ext uri="{BB962C8B-B14F-4D97-AF65-F5344CB8AC3E}">
        <p14:creationId xmlns:p14="http://schemas.microsoft.com/office/powerpoint/2010/main" val="9964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1.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customXml" Target="../ink/ink5.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lowchart: Document 2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2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42194-BD5A-40BB-B896-75A8C4E6ACDB}"/>
              </a:ext>
            </a:extLst>
          </p:cNvPr>
          <p:cNvSpPr>
            <a:spLocks noGrp="1"/>
          </p:cNvSpPr>
          <p:nvPr>
            <p:ph type="title"/>
          </p:nvPr>
        </p:nvSpPr>
        <p:spPr>
          <a:xfrm>
            <a:off x="638175" y="19397"/>
            <a:ext cx="3600193" cy="2757389"/>
          </a:xfrm>
          <a:prstGeom prst="ellipse">
            <a:avLst/>
          </a:prstGeom>
        </p:spPr>
        <p:txBody>
          <a:bodyPr vert="horz" lIns="91440" tIns="45720" rIns="91440" bIns="45720" rtlCol="0" anchor="ctr">
            <a:normAutofit fontScale="90000"/>
          </a:bodyPr>
          <a:lstStyle/>
          <a:p>
            <a:r>
              <a:rPr lang="hr-HR" sz="2800" b="1" kern="1200" dirty="0">
                <a:solidFill>
                  <a:srgbClr val="FFFFFF"/>
                </a:solidFill>
                <a:latin typeface="Century" panose="02040604050505020304" pitchFamily="18" charset="0"/>
              </a:rPr>
              <a:t>Javne edukacijske  tribine o održivom gospodarenju otpadom </a:t>
            </a:r>
            <a:endParaRPr lang="en-US" sz="2800" b="1" kern="1200" dirty="0">
              <a:solidFill>
                <a:srgbClr val="FFFFFF"/>
              </a:solidFill>
              <a:latin typeface="Century" panose="02040604050505020304" pitchFamily="18" charset="0"/>
            </a:endParaRPr>
          </a:p>
        </p:txBody>
      </p:sp>
      <p:pic>
        <p:nvPicPr>
          <p:cNvPr id="3" name="Slika 2">
            <a:extLst>
              <a:ext uri="{FF2B5EF4-FFF2-40B4-BE49-F238E27FC236}">
                <a16:creationId xmlns:a16="http://schemas.microsoft.com/office/drawing/2014/main" id="{44B81767-DD5F-4940-8A31-B0A2950EFE02}"/>
              </a:ext>
            </a:extLst>
          </p:cNvPr>
          <p:cNvPicPr>
            <a:picLocks noChangeAspect="1"/>
          </p:cNvPicPr>
          <p:nvPr/>
        </p:nvPicPr>
        <p:blipFill rotWithShape="1">
          <a:blip r:embed="rId2"/>
          <a:srcRect l="3073"/>
          <a:stretch/>
        </p:blipFill>
        <p:spPr>
          <a:xfrm>
            <a:off x="3886200" y="1150937"/>
            <a:ext cx="8305800" cy="2878853"/>
          </a:xfrm>
          <a:prstGeom prst="rect">
            <a:avLst/>
          </a:prstGeom>
        </p:spPr>
      </p:pic>
      <p:pic>
        <p:nvPicPr>
          <p:cNvPr id="4" name="Slika 3">
            <a:extLst>
              <a:ext uri="{FF2B5EF4-FFF2-40B4-BE49-F238E27FC236}">
                <a16:creationId xmlns:a16="http://schemas.microsoft.com/office/drawing/2014/main" id="{E80A1848-2A96-46C5-B99F-4C325C06E222}"/>
              </a:ext>
            </a:extLst>
          </p:cNvPr>
          <p:cNvPicPr>
            <a:picLocks noChangeAspect="1"/>
          </p:cNvPicPr>
          <p:nvPr/>
        </p:nvPicPr>
        <p:blipFill rotWithShape="1">
          <a:blip r:embed="rId3"/>
          <a:srcRect t="12479" b="15315"/>
          <a:stretch/>
        </p:blipFill>
        <p:spPr>
          <a:xfrm>
            <a:off x="6267450" y="160564"/>
            <a:ext cx="5924550" cy="990373"/>
          </a:xfrm>
          <a:prstGeom prst="rect">
            <a:avLst/>
          </a:prstGeom>
        </p:spPr>
      </p:pic>
      <p:pic>
        <p:nvPicPr>
          <p:cNvPr id="6" name="Slika 5">
            <a:extLst>
              <a:ext uri="{FF2B5EF4-FFF2-40B4-BE49-F238E27FC236}">
                <a16:creationId xmlns:a16="http://schemas.microsoft.com/office/drawing/2014/main" id="{CE0304A6-3B48-4214-AE15-D0BED9544A0C}"/>
              </a:ext>
            </a:extLst>
          </p:cNvPr>
          <p:cNvPicPr>
            <a:picLocks noChangeAspect="1"/>
          </p:cNvPicPr>
          <p:nvPr/>
        </p:nvPicPr>
        <p:blipFill rotWithShape="1">
          <a:blip r:embed="rId4"/>
          <a:srcRect b="13354"/>
          <a:stretch/>
        </p:blipFill>
        <p:spPr>
          <a:xfrm>
            <a:off x="7762875" y="5867627"/>
            <a:ext cx="4429125" cy="990373"/>
          </a:xfrm>
          <a:prstGeom prst="rect">
            <a:avLst/>
          </a:prstGeom>
        </p:spPr>
      </p:pic>
    </p:spTree>
    <p:extLst>
      <p:ext uri="{BB962C8B-B14F-4D97-AF65-F5344CB8AC3E}">
        <p14:creationId xmlns:p14="http://schemas.microsoft.com/office/powerpoint/2010/main" val="283143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5" name="Pravokutnik 4">
            <a:extLst>
              <a:ext uri="{FF2B5EF4-FFF2-40B4-BE49-F238E27FC236}">
                <a16:creationId xmlns:a16="http://schemas.microsoft.com/office/drawing/2014/main" id="{C5679A64-4696-465A-8682-28A62AA5DC5E}"/>
              </a:ext>
            </a:extLst>
          </p:cNvPr>
          <p:cNvSpPr/>
          <p:nvPr/>
        </p:nvSpPr>
        <p:spPr>
          <a:xfrm>
            <a:off x="1282975" y="1865057"/>
            <a:ext cx="8664215" cy="3970318"/>
          </a:xfrm>
          <a:prstGeom prst="rect">
            <a:avLst/>
          </a:prstGeom>
        </p:spPr>
        <p:txBody>
          <a:bodyPr wrap="square">
            <a:spAutoFit/>
          </a:bodyPr>
          <a:lstStyle/>
          <a:p>
            <a:pPr algn="just"/>
            <a:r>
              <a:rPr lang="hr-HR" sz="1400" b="1" dirty="0">
                <a:solidFill>
                  <a:schemeClr val="accent6">
                    <a:lumMod val="75000"/>
                  </a:schemeClr>
                </a:solidFill>
                <a:latin typeface="Courier New" panose="02070309020205020404" pitchFamily="49" charset="0"/>
                <a:cs typeface="Courier New" panose="02070309020205020404" pitchFamily="49" charset="0"/>
              </a:rPr>
              <a:t>1. građevine od državnog značaja: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centar za gospodarenje otpadom</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spalionica otpada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odlagalište opasnog otpada</a:t>
            </a:r>
          </a:p>
          <a:p>
            <a:pPr algn="just"/>
            <a:r>
              <a:rPr lang="pl-PL" sz="1400" b="1" dirty="0">
                <a:solidFill>
                  <a:schemeClr val="accent6">
                    <a:lumMod val="75000"/>
                  </a:schemeClr>
                </a:solidFill>
                <a:latin typeface="Courier New" panose="02070309020205020404" pitchFamily="49" charset="0"/>
                <a:cs typeface="Courier New" panose="02070309020205020404" pitchFamily="49" charset="0"/>
              </a:rPr>
              <a:t>2. građevine od regionalnog značaja: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a:t>
            </a:r>
            <a:r>
              <a:rPr lang="hr-HR" sz="1400" dirty="0" err="1">
                <a:solidFill>
                  <a:schemeClr val="accent6">
                    <a:lumMod val="75000"/>
                  </a:schemeClr>
                </a:solidFill>
                <a:latin typeface="Courier New" panose="02070309020205020404" pitchFamily="49" charset="0"/>
                <a:cs typeface="Courier New" panose="02070309020205020404" pitchFamily="49" charset="0"/>
              </a:rPr>
              <a:t>reciklažni</a:t>
            </a:r>
            <a:r>
              <a:rPr lang="hr-HR" sz="1400" dirty="0">
                <a:solidFill>
                  <a:schemeClr val="accent6">
                    <a:lumMod val="75000"/>
                  </a:schemeClr>
                </a:solidFill>
                <a:latin typeface="Courier New" panose="02070309020205020404" pitchFamily="49" charset="0"/>
                <a:cs typeface="Courier New" panose="02070309020205020404" pitchFamily="49" charset="0"/>
              </a:rPr>
              <a:t> centri</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a:t>
            </a:r>
            <a:r>
              <a:rPr lang="hr-HR" sz="1400" dirty="0" err="1">
                <a:solidFill>
                  <a:schemeClr val="accent6">
                    <a:lumMod val="75000"/>
                  </a:schemeClr>
                </a:solidFill>
                <a:latin typeface="Courier New" panose="02070309020205020404" pitchFamily="49" charset="0"/>
                <a:cs typeface="Courier New" panose="02070309020205020404" pitchFamily="49" charset="0"/>
              </a:rPr>
              <a:t>sortirnice</a:t>
            </a:r>
            <a:endParaRPr lang="hr-HR" sz="1400" dirty="0">
              <a:solidFill>
                <a:schemeClr val="accent6">
                  <a:lumMod val="75000"/>
                </a:schemeClr>
              </a:solidFill>
              <a:latin typeface="Courier New" panose="02070309020205020404" pitchFamily="49" charset="0"/>
              <a:cs typeface="Courier New" panose="02070309020205020404" pitchFamily="49" charset="0"/>
            </a:endParaRPr>
          </a:p>
          <a:p>
            <a:pPr algn="just"/>
            <a:r>
              <a:rPr lang="pl-PL" sz="1400" dirty="0">
                <a:solidFill>
                  <a:schemeClr val="accent6">
                    <a:lumMod val="75000"/>
                  </a:schemeClr>
                </a:solidFill>
                <a:latin typeface="Courier New" panose="02070309020205020404" pitchFamily="49" charset="0"/>
                <a:cs typeface="Courier New" panose="02070309020205020404" pitchFamily="49" charset="0"/>
              </a:rPr>
              <a:t>- postrojenja za biološku (aerobnu i anaerobnu) obradu otpada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građevine za obradu opasnog i neopasnog otpada, osim onih od državnog</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značaja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odlagalište neopasnog otpada uključujući i odlagalište s kazetom za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zbrinjavanje građevnog otpada koji sadrži azbest</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odlagalište inertnog otpada</a:t>
            </a:r>
          </a:p>
          <a:p>
            <a:pPr algn="just"/>
            <a:r>
              <a:rPr lang="pl-PL" sz="1400" b="1" dirty="0">
                <a:solidFill>
                  <a:schemeClr val="accent6">
                    <a:lumMod val="75000"/>
                  </a:schemeClr>
                </a:solidFill>
                <a:latin typeface="Courier New" panose="02070309020205020404" pitchFamily="49" charset="0"/>
                <a:cs typeface="Courier New" panose="02070309020205020404" pitchFamily="49" charset="0"/>
              </a:rPr>
              <a:t>3. građevine od lokalnog značaja:</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centri za ponovnu uporabu</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 </a:t>
            </a:r>
            <a:r>
              <a:rPr lang="hr-HR" sz="1400" dirty="0" err="1">
                <a:solidFill>
                  <a:schemeClr val="accent6">
                    <a:lumMod val="75000"/>
                  </a:schemeClr>
                </a:solidFill>
                <a:latin typeface="Courier New" panose="02070309020205020404" pitchFamily="49" charset="0"/>
                <a:cs typeface="Courier New" panose="02070309020205020404" pitchFamily="49" charset="0"/>
              </a:rPr>
              <a:t>reciklažna</a:t>
            </a:r>
            <a:r>
              <a:rPr lang="hr-HR" sz="1400" dirty="0">
                <a:solidFill>
                  <a:schemeClr val="accent6">
                    <a:lumMod val="75000"/>
                  </a:schemeClr>
                </a:solidFill>
                <a:latin typeface="Courier New" panose="02070309020205020404" pitchFamily="49" charset="0"/>
                <a:cs typeface="Courier New" panose="02070309020205020404" pitchFamily="49" charset="0"/>
              </a:rPr>
              <a:t> dvorišta</a:t>
            </a:r>
          </a:p>
          <a:p>
            <a:pPr algn="just"/>
            <a:r>
              <a:rPr lang="pl-PL" sz="1400" dirty="0">
                <a:solidFill>
                  <a:schemeClr val="accent6">
                    <a:lumMod val="75000"/>
                  </a:schemeClr>
                </a:solidFill>
                <a:latin typeface="Courier New" panose="02070309020205020404" pitchFamily="49" charset="0"/>
                <a:cs typeface="Courier New" panose="02070309020205020404" pitchFamily="49" charset="0"/>
              </a:rPr>
              <a:t>- ostale građevine za sakupljanje i obradu otpada koje nisu od državnog i</a:t>
            </a:r>
          </a:p>
          <a:p>
            <a:pPr algn="just"/>
            <a:r>
              <a:rPr lang="hr-HR" sz="1400" dirty="0">
                <a:solidFill>
                  <a:schemeClr val="accent6">
                    <a:lumMod val="75000"/>
                  </a:schemeClr>
                </a:solidFill>
                <a:latin typeface="Courier New" panose="02070309020205020404" pitchFamily="49" charset="0"/>
                <a:cs typeface="Courier New" panose="02070309020205020404" pitchFamily="49" charset="0"/>
              </a:rPr>
              <a:t>regionalnog značaja</a:t>
            </a:r>
          </a:p>
        </p:txBody>
      </p:sp>
    </p:spTree>
    <p:extLst>
      <p:ext uri="{BB962C8B-B14F-4D97-AF65-F5344CB8AC3E}">
        <p14:creationId xmlns:p14="http://schemas.microsoft.com/office/powerpoint/2010/main" val="118068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9266819" cy="584775"/>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Položaj i obuhvat planiranih CGO-a sukladno Planu gospodarenja otpadom RH</a:t>
            </a:r>
          </a:p>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za razdoblje od 2007. do 2015. prema trenutnom statusu realizacije</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18813BC8-6E94-46B4-AC91-51FE2335F095}"/>
              </a:ext>
            </a:extLst>
          </p:cNvPr>
          <p:cNvPicPr>
            <a:picLocks noChangeAspect="1"/>
          </p:cNvPicPr>
          <p:nvPr/>
        </p:nvPicPr>
        <p:blipFill>
          <a:blip r:embed="rId4"/>
          <a:stretch>
            <a:fillRect/>
          </a:stretch>
        </p:blipFill>
        <p:spPr>
          <a:xfrm>
            <a:off x="3001298" y="2193015"/>
            <a:ext cx="5434779" cy="4392174"/>
          </a:xfrm>
          <a:prstGeom prst="rect">
            <a:avLst/>
          </a:prstGeom>
        </p:spPr>
      </p:pic>
    </p:spTree>
    <p:extLst>
      <p:ext uri="{BB962C8B-B14F-4D97-AF65-F5344CB8AC3E}">
        <p14:creationId xmlns:p14="http://schemas.microsoft.com/office/powerpoint/2010/main" val="48910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8883007" cy="584775"/>
          </a:xfrm>
          <a:prstGeom prst="rect">
            <a:avLst/>
          </a:prstGeom>
        </p:spPr>
        <p:txBody>
          <a:bodyPr wrap="square">
            <a:spAutoFit/>
          </a:bodyPr>
          <a:lstStyle/>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Položaj izgrađenih CGO-a, CGO-a u provedbi i postrojenje za MBO u Varaždinu</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42628C32-7EFC-4A56-94E6-A45A76580E97}"/>
              </a:ext>
            </a:extLst>
          </p:cNvPr>
          <p:cNvPicPr>
            <a:picLocks noChangeAspect="1"/>
          </p:cNvPicPr>
          <p:nvPr/>
        </p:nvPicPr>
        <p:blipFill>
          <a:blip r:embed="rId4"/>
          <a:stretch>
            <a:fillRect/>
          </a:stretch>
        </p:blipFill>
        <p:spPr>
          <a:xfrm>
            <a:off x="3303212" y="1963094"/>
            <a:ext cx="4823572" cy="4846692"/>
          </a:xfrm>
          <a:prstGeom prst="rect">
            <a:avLst/>
          </a:prstGeom>
        </p:spPr>
      </p:pic>
    </p:spTree>
    <p:extLst>
      <p:ext uri="{BB962C8B-B14F-4D97-AF65-F5344CB8AC3E}">
        <p14:creationId xmlns:p14="http://schemas.microsoft.com/office/powerpoint/2010/main" val="23226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8883007" cy="523220"/>
          </a:xfrm>
          <a:prstGeom prst="rect">
            <a:avLst/>
          </a:prstGeom>
        </p:spPr>
        <p:txBody>
          <a:bodyPr wrap="square">
            <a:spAutoFit/>
          </a:bodyPr>
          <a:lstStyle/>
          <a:p>
            <a:pPr algn="ctr"/>
            <a:r>
              <a:rPr lang="pl-PL" sz="1400" b="1" dirty="0">
                <a:solidFill>
                  <a:schemeClr val="accent6">
                    <a:lumMod val="75000"/>
                  </a:schemeClr>
                </a:solidFill>
                <a:latin typeface="Courier New" panose="02070309020205020404" pitchFamily="49" charset="0"/>
                <a:cs typeface="Courier New" panose="02070309020205020404" pitchFamily="49" charset="0"/>
              </a:rPr>
              <a:t>Ciljevi za gospodarenje otpadom koje je potrebno postići do 2022. godine</a:t>
            </a:r>
          </a:p>
          <a:p>
            <a:pPr algn="ctr"/>
            <a:r>
              <a:rPr lang="pl-PL" sz="1400" b="1" dirty="0">
                <a:solidFill>
                  <a:schemeClr val="accent6">
                    <a:lumMod val="75000"/>
                  </a:schemeClr>
                </a:solidFill>
                <a:latin typeface="Courier New" panose="02070309020205020404" pitchFamily="49" charset="0"/>
                <a:cs typeface="Courier New" panose="02070309020205020404" pitchFamily="49" charset="0"/>
              </a:rPr>
              <a:t>u odnosu na 2015. godinu prema Planu gospodarenje otpadom RH 2017. do 2022. (1)</a:t>
            </a:r>
            <a:endParaRPr lang="hr-HR" sz="14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D361389D-7A23-4909-8074-36D1D8949B05}"/>
              </a:ext>
            </a:extLst>
          </p:cNvPr>
          <p:cNvPicPr>
            <a:picLocks noChangeAspect="1"/>
          </p:cNvPicPr>
          <p:nvPr/>
        </p:nvPicPr>
        <p:blipFill>
          <a:blip r:embed="rId4"/>
          <a:stretch>
            <a:fillRect/>
          </a:stretch>
        </p:blipFill>
        <p:spPr>
          <a:xfrm>
            <a:off x="2318655" y="2011737"/>
            <a:ext cx="6792686" cy="4277510"/>
          </a:xfrm>
          <a:prstGeom prst="rect">
            <a:avLst/>
          </a:prstGeom>
        </p:spPr>
      </p:pic>
    </p:spTree>
    <p:extLst>
      <p:ext uri="{BB962C8B-B14F-4D97-AF65-F5344CB8AC3E}">
        <p14:creationId xmlns:p14="http://schemas.microsoft.com/office/powerpoint/2010/main" val="146461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8" name="Pravokutnik 7">
            <a:extLst>
              <a:ext uri="{FF2B5EF4-FFF2-40B4-BE49-F238E27FC236}">
                <a16:creationId xmlns:a16="http://schemas.microsoft.com/office/drawing/2014/main" id="{AB4F8A6D-5372-4B0D-9BD2-01A300AADCE9}"/>
              </a:ext>
            </a:extLst>
          </p:cNvPr>
          <p:cNvSpPr/>
          <p:nvPr/>
        </p:nvSpPr>
        <p:spPr>
          <a:xfrm>
            <a:off x="897915" y="1677583"/>
            <a:ext cx="9963674" cy="584775"/>
          </a:xfrm>
          <a:prstGeom prst="rect">
            <a:avLst/>
          </a:prstGeom>
        </p:spPr>
        <p:txBody>
          <a:bodyPr wrap="square">
            <a:spAutoFit/>
          </a:bodyPr>
          <a:lstStyle/>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Ciljevi za gospodarenje otpadom koje je potrebno postići do 2022. godine</a:t>
            </a:r>
          </a:p>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u odnosu na 2015. godinu prema Planu gospodarenje otpadom RH 2017. do 2022. (2)</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67458C85-9315-4A40-B0A9-2CF54336B407}"/>
              </a:ext>
            </a:extLst>
          </p:cNvPr>
          <p:cNvPicPr>
            <a:picLocks noChangeAspect="1"/>
          </p:cNvPicPr>
          <p:nvPr/>
        </p:nvPicPr>
        <p:blipFill>
          <a:blip r:embed="rId4"/>
          <a:stretch>
            <a:fillRect/>
          </a:stretch>
        </p:blipFill>
        <p:spPr>
          <a:xfrm>
            <a:off x="1009126" y="2525096"/>
            <a:ext cx="10396170" cy="2449143"/>
          </a:xfrm>
          <a:prstGeom prst="rect">
            <a:avLst/>
          </a:prstGeom>
        </p:spPr>
      </p:pic>
    </p:spTree>
    <p:extLst>
      <p:ext uri="{BB962C8B-B14F-4D97-AF65-F5344CB8AC3E}">
        <p14:creationId xmlns:p14="http://schemas.microsoft.com/office/powerpoint/2010/main" val="322357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3" t="27674" r="2" b="17616"/>
          <a:stretch/>
        </p:blipFill>
        <p:spPr>
          <a:xfrm>
            <a:off x="1609881" y="515877"/>
            <a:ext cx="8972235" cy="5148000"/>
          </a:xfrm>
          <a:prstGeom prst="rect">
            <a:avLst/>
          </a:prstGeom>
        </p:spPr>
      </p:pic>
      <p:sp>
        <p:nvSpPr>
          <p:cNvPr id="4" name="Title 1">
            <a:extLst>
              <a:ext uri="{FF2B5EF4-FFF2-40B4-BE49-F238E27FC236}">
                <a16:creationId xmlns:a16="http://schemas.microsoft.com/office/drawing/2014/main" id="{6FBE310E-D3D8-4FC1-9A5A-612877718612}"/>
              </a:ext>
            </a:extLst>
          </p:cNvPr>
          <p:cNvSpPr>
            <a:spLocks noGrp="1"/>
          </p:cNvSpPr>
          <p:nvPr>
            <p:ph type="title"/>
          </p:nvPr>
        </p:nvSpPr>
        <p:spPr>
          <a:xfrm>
            <a:off x="970983" y="5006390"/>
            <a:ext cx="10250033" cy="1325563"/>
          </a:xfrm>
        </p:spPr>
        <p:txBody>
          <a:bodyPr/>
          <a:lstStyle/>
          <a:p>
            <a:pPr algn="ctr"/>
            <a:r>
              <a:rPr lang="hr-HR" b="1" dirty="0">
                <a:solidFill>
                  <a:srgbClr val="3B7F32"/>
                </a:solidFill>
                <a:latin typeface="Courier New" panose="02070309020205020404" pitchFamily="49" charset="0"/>
                <a:cs typeface="Courier New" panose="02070309020205020404" pitchFamily="49" charset="0"/>
              </a:rPr>
              <a:t>TEMA: KRUŽNO GOSPODARSTVO	</a:t>
            </a:r>
            <a:endParaRPr lang="en-GB" b="1" dirty="0">
              <a:solidFill>
                <a:srgbClr val="3B7F3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8660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8A581-1FA0-4B19-AF77-4F340D8342F9}"/>
              </a:ext>
            </a:extLst>
          </p:cNvPr>
          <p:cNvSpPr/>
          <p:nvPr/>
        </p:nvSpPr>
        <p:spPr>
          <a:xfrm>
            <a:off x="3287688" y="2930453"/>
            <a:ext cx="5616624" cy="997094"/>
          </a:xfrm>
          <a:prstGeom prst="rect">
            <a:avLst/>
          </a:prstGeom>
          <a:ln>
            <a:solidFill>
              <a:srgbClr val="3B7F32"/>
            </a:solidFill>
          </a:ln>
        </p:spPr>
        <p:style>
          <a:lnRef idx="2">
            <a:schemeClr val="accent2"/>
          </a:lnRef>
          <a:fillRef idx="1">
            <a:schemeClr val="lt1"/>
          </a:fillRef>
          <a:effectRef idx="0">
            <a:schemeClr val="accent2"/>
          </a:effectRef>
          <a:fontRef idx="minor">
            <a:schemeClr val="dk1"/>
          </a:fontRef>
        </p:style>
        <p:txBody>
          <a:bodyPr anchor="ctr"/>
          <a:lstStyle/>
          <a:p>
            <a:pPr algn="ctr"/>
            <a:r>
              <a:rPr lang="hr-HR" sz="1600" b="1" dirty="0">
                <a:solidFill>
                  <a:srgbClr val="3B7F32"/>
                </a:solidFill>
                <a:latin typeface="Courier New" panose="02070309020205020404" pitchFamily="49" charset="0"/>
                <a:cs typeface="Courier New" panose="02070309020205020404" pitchFamily="49" charset="0"/>
              </a:rPr>
              <a:t>Zbog sve većeg broja stanovnika ubrzano se iscrpljuju resursi Zemlje uz sve veće negativne posljedice na okoliš.</a:t>
            </a:r>
          </a:p>
        </p:txBody>
      </p:sp>
      <p:sp>
        <p:nvSpPr>
          <p:cNvPr id="5" name="Teardrop 4">
            <a:extLst>
              <a:ext uri="{FF2B5EF4-FFF2-40B4-BE49-F238E27FC236}">
                <a16:creationId xmlns:a16="http://schemas.microsoft.com/office/drawing/2014/main" id="{72433F6F-5165-4EED-8C58-4CD7FE3B8678}"/>
              </a:ext>
            </a:extLst>
          </p:cNvPr>
          <p:cNvSpPr/>
          <p:nvPr/>
        </p:nvSpPr>
        <p:spPr>
          <a:xfrm rot="4758834">
            <a:off x="5441337" y="376833"/>
            <a:ext cx="2451161" cy="2271694"/>
          </a:xfrm>
          <a:prstGeom prst="teardrop">
            <a:avLst>
              <a:gd name="adj" fmla="val 130175"/>
            </a:avLst>
          </a:prstGeom>
          <a:ln>
            <a:solidFill>
              <a:srgbClr val="3B7F32"/>
            </a:solidFill>
          </a:ln>
        </p:spPr>
        <p:style>
          <a:lnRef idx="2">
            <a:schemeClr val="accent2"/>
          </a:lnRef>
          <a:fillRef idx="1">
            <a:schemeClr val="lt1"/>
          </a:fillRef>
          <a:effectRef idx="0">
            <a:schemeClr val="accent2"/>
          </a:effectRef>
          <a:fontRef idx="minor">
            <a:schemeClr val="dk1"/>
          </a:fontRef>
        </p:style>
        <p:txBody>
          <a:bodyPr vert="vert270" rtlCol="0" anchor="t">
            <a:scene3d>
              <a:camera prst="orthographicFront">
                <a:rot lat="300000" lon="21299997" rev="21299999"/>
              </a:camera>
              <a:lightRig rig="threePt" dir="t"/>
            </a:scene3d>
          </a:bodyPr>
          <a:lstStyle/>
          <a:p>
            <a:pPr algn="ctr"/>
            <a:r>
              <a:rPr lang="hr-HR" sz="1400" dirty="0">
                <a:solidFill>
                  <a:srgbClr val="3B7F32"/>
                </a:solidFill>
                <a:latin typeface="Courier New" panose="02070309020205020404" pitchFamily="49" charset="0"/>
                <a:cs typeface="Courier New" panose="02070309020205020404" pitchFamily="49" charset="0"/>
              </a:rPr>
              <a:t>Proizvodi se oblikuju tako da imaju što kraći vijek trajanja kako bi se ljude potaknulo na kupnju novih</a:t>
            </a:r>
          </a:p>
        </p:txBody>
      </p:sp>
      <p:sp>
        <p:nvSpPr>
          <p:cNvPr id="6" name="Teardrop 5">
            <a:extLst>
              <a:ext uri="{FF2B5EF4-FFF2-40B4-BE49-F238E27FC236}">
                <a16:creationId xmlns:a16="http://schemas.microsoft.com/office/drawing/2014/main" id="{D460ED79-DE24-486F-A5E5-0F8B087687A4}"/>
              </a:ext>
            </a:extLst>
          </p:cNvPr>
          <p:cNvSpPr/>
          <p:nvPr/>
        </p:nvSpPr>
        <p:spPr>
          <a:xfrm rot="4619154">
            <a:off x="689157" y="-105576"/>
            <a:ext cx="2470782" cy="3379505"/>
          </a:xfrm>
          <a:prstGeom prst="teardrop">
            <a:avLst>
              <a:gd name="adj" fmla="val 160903"/>
            </a:avLst>
          </a:prstGeom>
          <a:ln>
            <a:solidFill>
              <a:srgbClr val="3B7F32"/>
            </a:solidFill>
          </a:ln>
        </p:spPr>
        <p:style>
          <a:lnRef idx="2">
            <a:schemeClr val="accent2"/>
          </a:lnRef>
          <a:fillRef idx="1">
            <a:schemeClr val="lt1"/>
          </a:fillRef>
          <a:effectRef idx="0">
            <a:schemeClr val="accent2"/>
          </a:effectRef>
          <a:fontRef idx="minor">
            <a:schemeClr val="dk1"/>
          </a:fontRef>
        </p:style>
        <p:txBody>
          <a:bodyPr vert="vert270" rtlCol="0" anchor="t"/>
          <a:lstStyle/>
          <a:p>
            <a:pPr algn="ctr"/>
            <a:endParaRPr lang="hr-HR" sz="1400" dirty="0">
              <a:solidFill>
                <a:srgbClr val="3B7F32"/>
              </a:solidFill>
              <a:latin typeface="Courier New" panose="02070309020205020404" pitchFamily="49" charset="0"/>
              <a:cs typeface="Courier New" panose="02070309020205020404" pitchFamily="49" charset="0"/>
            </a:endParaRPr>
          </a:p>
          <a:p>
            <a:pPr algn="ctr"/>
            <a:r>
              <a:rPr lang="hr-HR" sz="1400" dirty="0">
                <a:solidFill>
                  <a:srgbClr val="3B7F32"/>
                </a:solidFill>
                <a:latin typeface="Courier New" panose="02070309020205020404" pitchFamily="49" charset="0"/>
                <a:cs typeface="Courier New" panose="02070309020205020404" pitchFamily="49" charset="0"/>
              </a:rPr>
              <a:t>Ljudi proizvode sve veće količine proizvoda koji se većinom odlažu, umjesto da se ponovno koriste ili sigurno vraćaju u prirodu</a:t>
            </a:r>
          </a:p>
          <a:p>
            <a:pPr algn="ctr"/>
            <a:endParaRPr lang="hr-HR" sz="1400" dirty="0">
              <a:solidFill>
                <a:srgbClr val="3B7F32"/>
              </a:solidFill>
              <a:latin typeface="Courier New" panose="02070309020205020404" pitchFamily="49" charset="0"/>
              <a:cs typeface="Courier New" panose="02070309020205020404" pitchFamily="49" charset="0"/>
            </a:endParaRPr>
          </a:p>
        </p:txBody>
      </p:sp>
      <p:sp>
        <p:nvSpPr>
          <p:cNvPr id="7" name="Teardrop 6">
            <a:extLst>
              <a:ext uri="{FF2B5EF4-FFF2-40B4-BE49-F238E27FC236}">
                <a16:creationId xmlns:a16="http://schemas.microsoft.com/office/drawing/2014/main" id="{7DAC2A45-B6F4-456A-A8B0-570C0349C1B2}"/>
              </a:ext>
            </a:extLst>
          </p:cNvPr>
          <p:cNvSpPr/>
          <p:nvPr/>
        </p:nvSpPr>
        <p:spPr>
          <a:xfrm rot="676661">
            <a:off x="1882106" y="4046849"/>
            <a:ext cx="2042334" cy="1870310"/>
          </a:xfrm>
          <a:prstGeom prst="teardrop">
            <a:avLst>
              <a:gd name="adj" fmla="val 132031"/>
            </a:avLst>
          </a:prstGeom>
          <a:solidFill>
            <a:srgbClr val="3B7F32"/>
          </a:solidFill>
          <a:ln>
            <a:solidFill>
              <a:srgbClr val="3B7F3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hr-HR" sz="1400" dirty="0">
                <a:solidFill>
                  <a:schemeClr val="bg1"/>
                </a:solidFill>
                <a:latin typeface="Courier New" panose="02070309020205020404" pitchFamily="49" charset="0"/>
                <a:cs typeface="Courier New" panose="02070309020205020404" pitchFamily="49" charset="0"/>
              </a:rPr>
              <a:t>Na Zemlji ima sve manje resursa koji se prirodno mogu obnoviti</a:t>
            </a:r>
          </a:p>
        </p:txBody>
      </p:sp>
      <p:sp>
        <p:nvSpPr>
          <p:cNvPr id="8" name="Teardrop 7">
            <a:extLst>
              <a:ext uri="{FF2B5EF4-FFF2-40B4-BE49-F238E27FC236}">
                <a16:creationId xmlns:a16="http://schemas.microsoft.com/office/drawing/2014/main" id="{E85CFB99-29AD-4A62-8C23-351D5C677F6F}"/>
              </a:ext>
            </a:extLst>
          </p:cNvPr>
          <p:cNvSpPr/>
          <p:nvPr/>
        </p:nvSpPr>
        <p:spPr>
          <a:xfrm rot="15958679">
            <a:off x="8401066" y="4172215"/>
            <a:ext cx="2283531" cy="2532291"/>
          </a:xfrm>
          <a:prstGeom prst="teardrop">
            <a:avLst>
              <a:gd name="adj" fmla="val 130938"/>
            </a:avLst>
          </a:prstGeom>
          <a:solidFill>
            <a:srgbClr val="3B7F32"/>
          </a:solidFill>
          <a:ln>
            <a:solidFill>
              <a:schemeClr val="bg1"/>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hr-HR" sz="1400" dirty="0">
                <a:solidFill>
                  <a:schemeClr val="bg1"/>
                </a:solidFill>
                <a:latin typeface="Courier New" panose="02070309020205020404" pitchFamily="49" charset="0"/>
                <a:cs typeface="Courier New" panose="02070309020205020404" pitchFamily="49" charset="0"/>
              </a:rPr>
              <a:t>Proizvodnja se ne planira na temelju stvarnih potreba ljudi. Ljude se stalno potiče na kupnju novih proizvoda </a:t>
            </a:r>
          </a:p>
        </p:txBody>
      </p:sp>
      <p:pic>
        <p:nvPicPr>
          <p:cNvPr id="9" name="Picture 8">
            <a:extLst>
              <a:ext uri="{FF2B5EF4-FFF2-40B4-BE49-F238E27FC236}">
                <a16:creationId xmlns:a16="http://schemas.microsoft.com/office/drawing/2014/main" id="{28A932F0-FA57-475D-BA5C-04614EFC961C}"/>
              </a:ext>
            </a:extLst>
          </p:cNvPr>
          <p:cNvPicPr>
            <a:picLocks noChangeAspect="1"/>
          </p:cNvPicPr>
          <p:nvPr/>
        </p:nvPicPr>
        <p:blipFill rotWithShape="1">
          <a:blip r:embed="rId2">
            <a:extLst>
              <a:ext uri="{28A0092B-C50C-407E-A947-70E740481C1C}">
                <a14:useLocalDpi xmlns:a14="http://schemas.microsoft.com/office/drawing/2010/main" val="0"/>
              </a:ext>
            </a:extLst>
          </a:blip>
          <a:srcRect l="401" t="29026" r="-1" b="26044"/>
          <a:stretch/>
        </p:blipFill>
        <p:spPr>
          <a:xfrm>
            <a:off x="4381559" y="4200662"/>
            <a:ext cx="3428881" cy="1562683"/>
          </a:xfrm>
          <a:prstGeom prst="rect">
            <a:avLst/>
          </a:prstGeom>
        </p:spPr>
      </p:pic>
    </p:spTree>
    <p:extLst>
      <p:ext uri="{BB962C8B-B14F-4D97-AF65-F5344CB8AC3E}">
        <p14:creationId xmlns:p14="http://schemas.microsoft.com/office/powerpoint/2010/main" val="234369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n, trash icon">
            <a:extLst>
              <a:ext uri="{FF2B5EF4-FFF2-40B4-BE49-F238E27FC236}">
                <a16:creationId xmlns:a16="http://schemas.microsoft.com/office/drawing/2014/main" id="{CC86E6B8-2DA8-4489-AA03-71EE6C6268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8884" y="1690514"/>
            <a:ext cx="1130059" cy="11300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12">
            <a:extLst>
              <a:ext uri="{FF2B5EF4-FFF2-40B4-BE49-F238E27FC236}">
                <a16:creationId xmlns:a16="http://schemas.microsoft.com/office/drawing/2014/main" id="{1A12C437-EDA2-4FB3-B787-945A23F1E7E2}"/>
              </a:ext>
            </a:extLst>
          </p:cNvPr>
          <p:cNvSpPr/>
          <p:nvPr/>
        </p:nvSpPr>
        <p:spPr>
          <a:xfrm>
            <a:off x="6178564" y="1337824"/>
            <a:ext cx="2952328" cy="2232248"/>
          </a:xfrm>
          <a:prstGeom prst="rightArrow">
            <a:avLst/>
          </a:prstGeom>
          <a:solidFill>
            <a:srgbClr val="3B7F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Helvetica Neue 65 Medium" pitchFamily="34" charset="-18"/>
              </a:rPr>
              <a:t>ODBACI</a:t>
            </a:r>
          </a:p>
        </p:txBody>
      </p:sp>
      <p:sp>
        <p:nvSpPr>
          <p:cNvPr id="6" name="Right Arrow 11">
            <a:extLst>
              <a:ext uri="{FF2B5EF4-FFF2-40B4-BE49-F238E27FC236}">
                <a16:creationId xmlns:a16="http://schemas.microsoft.com/office/drawing/2014/main" id="{79731583-A2AB-4A2B-964A-47C176542058}"/>
              </a:ext>
            </a:extLst>
          </p:cNvPr>
          <p:cNvSpPr/>
          <p:nvPr/>
        </p:nvSpPr>
        <p:spPr>
          <a:xfrm>
            <a:off x="3730292" y="1337824"/>
            <a:ext cx="2952328" cy="223224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Helvetica Neue 65 Medium" pitchFamily="34" charset="-18"/>
              </a:rPr>
              <a:t>PROIZVEDI</a:t>
            </a:r>
          </a:p>
        </p:txBody>
      </p:sp>
      <p:sp>
        <p:nvSpPr>
          <p:cNvPr id="7" name="Right Arrow 8">
            <a:extLst>
              <a:ext uri="{FF2B5EF4-FFF2-40B4-BE49-F238E27FC236}">
                <a16:creationId xmlns:a16="http://schemas.microsoft.com/office/drawing/2014/main" id="{7B5E8E2D-20D8-4A37-AED8-81614C23DE7B}"/>
              </a:ext>
            </a:extLst>
          </p:cNvPr>
          <p:cNvSpPr/>
          <p:nvPr/>
        </p:nvSpPr>
        <p:spPr>
          <a:xfrm>
            <a:off x="1138004" y="1362794"/>
            <a:ext cx="2952328" cy="2232248"/>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Helvetica Neue 65 Medium" pitchFamily="34" charset="-18"/>
              </a:rPr>
              <a:t>UZMI SIROVINE IZ PRIDODE</a:t>
            </a:r>
          </a:p>
        </p:txBody>
      </p:sp>
      <p:sp>
        <p:nvSpPr>
          <p:cNvPr id="8" name="Rectangle 7">
            <a:extLst>
              <a:ext uri="{FF2B5EF4-FFF2-40B4-BE49-F238E27FC236}">
                <a16:creationId xmlns:a16="http://schemas.microsoft.com/office/drawing/2014/main" id="{379A4C36-98C2-4F9A-A4D4-62555BC6E41B}"/>
              </a:ext>
            </a:extLst>
          </p:cNvPr>
          <p:cNvSpPr/>
          <p:nvPr/>
        </p:nvSpPr>
        <p:spPr>
          <a:xfrm>
            <a:off x="1984731" y="4400052"/>
            <a:ext cx="9863263" cy="584775"/>
          </a:xfrm>
          <a:prstGeom prst="rect">
            <a:avLst/>
          </a:prstGeom>
        </p:spPr>
        <p:txBody>
          <a:bodyPr wrap="square">
            <a:spAutoFit/>
          </a:bodyPr>
          <a:lstStyle/>
          <a:p>
            <a:r>
              <a:rPr lang="pl-PL" sz="3200" b="1" dirty="0">
                <a:solidFill>
                  <a:srgbClr val="3B7F32"/>
                </a:solidFill>
                <a:latin typeface="Courier New" panose="02070309020205020404" pitchFamily="49" charset="0"/>
                <a:cs typeface="Courier New" panose="02070309020205020404" pitchFamily="49" charset="0"/>
              </a:rPr>
              <a:t>Jer na Zemlji ima dovoljno za svakoga</a:t>
            </a:r>
            <a:endParaRPr lang="hr-HR" sz="3200" b="1" dirty="0">
              <a:solidFill>
                <a:srgbClr val="3B7F32"/>
              </a:solidFill>
              <a:latin typeface="Courier New" panose="02070309020205020404" pitchFamily="49" charset="0"/>
              <a:cs typeface="Courier New" panose="02070309020205020404" pitchFamily="49" charset="0"/>
            </a:endParaRPr>
          </a:p>
        </p:txBody>
      </p:sp>
      <p:pic>
        <p:nvPicPr>
          <p:cNvPr id="9" name="Picture 2">
            <a:extLst>
              <a:ext uri="{FF2B5EF4-FFF2-40B4-BE49-F238E27FC236}">
                <a16:creationId xmlns:a16="http://schemas.microsoft.com/office/drawing/2014/main" id="{FBBB6474-E8A6-4865-8CE2-DD920FD490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268" y="4930899"/>
            <a:ext cx="3038371" cy="188930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a:extLst>
              <a:ext uri="{FF2B5EF4-FFF2-40B4-BE49-F238E27FC236}">
                <a16:creationId xmlns:a16="http://schemas.microsoft.com/office/drawing/2014/main" id="{41A4669A-5F54-4130-972C-AF71AB9AB0E5}"/>
              </a:ext>
            </a:extLst>
          </p:cNvPr>
          <p:cNvSpPr/>
          <p:nvPr/>
        </p:nvSpPr>
        <p:spPr>
          <a:xfrm>
            <a:off x="5857288" y="4984827"/>
            <a:ext cx="5328592" cy="584775"/>
          </a:xfrm>
          <a:prstGeom prst="rect">
            <a:avLst/>
          </a:prstGeom>
        </p:spPr>
        <p:txBody>
          <a:bodyPr wrap="square">
            <a:spAutoFit/>
          </a:bodyPr>
          <a:lstStyle/>
          <a:p>
            <a:pPr lvl="0"/>
            <a:r>
              <a:rPr lang="pl-PL" sz="3200" b="1" dirty="0">
                <a:solidFill>
                  <a:srgbClr val="3B7F32"/>
                </a:solidFill>
                <a:latin typeface="Courier New" panose="02070309020205020404" pitchFamily="49" charset="0"/>
                <a:cs typeface="Courier New" panose="02070309020205020404" pitchFamily="49" charset="0"/>
              </a:rPr>
              <a:t>Je li to zaista tako? </a:t>
            </a:r>
            <a:endParaRPr lang="hr-HR" sz="3200" b="1" dirty="0">
              <a:solidFill>
                <a:srgbClr val="3B7F32"/>
              </a:solidFill>
              <a:latin typeface="Courier New" panose="02070309020205020404" pitchFamily="49" charset="0"/>
              <a:cs typeface="Courier New" panose="02070309020205020404" pitchFamily="49" charset="0"/>
            </a:endParaRPr>
          </a:p>
        </p:txBody>
      </p:sp>
      <p:pic>
        <p:nvPicPr>
          <p:cNvPr id="12" name="Picture 2">
            <a:extLst>
              <a:ext uri="{FF2B5EF4-FFF2-40B4-BE49-F238E27FC236}">
                <a16:creationId xmlns:a16="http://schemas.microsoft.com/office/drawing/2014/main" id="{FA651BA5-877F-4F86-BEC8-D06A59B7B3EF}"/>
              </a:ext>
            </a:extLst>
          </p:cNvPr>
          <p:cNvPicPr>
            <a:picLocks noChangeAspect="1"/>
          </p:cNvPicPr>
          <p:nvPr/>
        </p:nvPicPr>
        <p:blipFill rotWithShape="1">
          <a:blip r:embed="rId4">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13" name="Slika 12">
            <a:extLst>
              <a:ext uri="{FF2B5EF4-FFF2-40B4-BE49-F238E27FC236}">
                <a16:creationId xmlns:a16="http://schemas.microsoft.com/office/drawing/2014/main" id="{AF941B5D-4377-4A71-A44D-03E1F423DF82}"/>
              </a:ext>
            </a:extLst>
          </p:cNvPr>
          <p:cNvPicPr>
            <a:picLocks noChangeAspect="1"/>
          </p:cNvPicPr>
          <p:nvPr/>
        </p:nvPicPr>
        <p:blipFill rotWithShape="1">
          <a:blip r:embed="rId5"/>
          <a:srcRect l="56643" t="14164" r="3803" b="50000"/>
          <a:stretch/>
        </p:blipFill>
        <p:spPr>
          <a:xfrm>
            <a:off x="3756454" y="169550"/>
            <a:ext cx="3389436" cy="1031654"/>
          </a:xfrm>
          <a:prstGeom prst="rect">
            <a:avLst/>
          </a:prstGeom>
        </p:spPr>
      </p:pic>
      <p:pic>
        <p:nvPicPr>
          <p:cNvPr id="14" name="Slika 13">
            <a:extLst>
              <a:ext uri="{FF2B5EF4-FFF2-40B4-BE49-F238E27FC236}">
                <a16:creationId xmlns:a16="http://schemas.microsoft.com/office/drawing/2014/main" id="{968CB68E-C1C4-484D-A2D5-971BD6A058D3}"/>
              </a:ext>
            </a:extLst>
          </p:cNvPr>
          <p:cNvPicPr>
            <a:picLocks noChangeAspect="1"/>
          </p:cNvPicPr>
          <p:nvPr/>
        </p:nvPicPr>
        <p:blipFill>
          <a:blip r:embed="rId6"/>
          <a:stretch>
            <a:fillRect/>
          </a:stretch>
        </p:blipFill>
        <p:spPr>
          <a:xfrm>
            <a:off x="6900753" y="313886"/>
            <a:ext cx="5291247" cy="887318"/>
          </a:xfrm>
          <a:prstGeom prst="rect">
            <a:avLst/>
          </a:prstGeom>
        </p:spPr>
      </p:pic>
      <p:sp>
        <p:nvSpPr>
          <p:cNvPr id="15" name="Rectangle 9">
            <a:extLst>
              <a:ext uri="{FF2B5EF4-FFF2-40B4-BE49-F238E27FC236}">
                <a16:creationId xmlns:a16="http://schemas.microsoft.com/office/drawing/2014/main" id="{452EC5B7-2ADA-4CB5-8E96-4B9D7770B72C}"/>
              </a:ext>
            </a:extLst>
          </p:cNvPr>
          <p:cNvSpPr/>
          <p:nvPr/>
        </p:nvSpPr>
        <p:spPr>
          <a:xfrm>
            <a:off x="6394588" y="3450928"/>
            <a:ext cx="5328592" cy="584775"/>
          </a:xfrm>
          <a:prstGeom prst="rect">
            <a:avLst/>
          </a:prstGeom>
        </p:spPr>
        <p:txBody>
          <a:bodyPr wrap="square">
            <a:spAutoFit/>
          </a:bodyPr>
          <a:lstStyle/>
          <a:p>
            <a:pPr lvl="0"/>
            <a:r>
              <a:rPr lang="pl-PL" sz="3200" b="1" dirty="0">
                <a:solidFill>
                  <a:schemeClr val="tx1">
                    <a:lumMod val="50000"/>
                    <a:lumOff val="50000"/>
                  </a:schemeClr>
                </a:solidFill>
                <a:latin typeface="Courier New" panose="02070309020205020404" pitchFamily="49" charset="0"/>
                <a:cs typeface="Courier New" panose="02070309020205020404" pitchFamily="49" charset="0"/>
              </a:rPr>
              <a:t>Linearno gospodarstvo </a:t>
            </a:r>
            <a:endParaRPr lang="hr-HR" sz="3200" b="1" dirty="0">
              <a:solidFill>
                <a:schemeClr val="tx1">
                  <a:lumMod val="50000"/>
                  <a:lumOff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2643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806712-C304-4699-8CB0-1D05222BFF15}"/>
              </a:ext>
            </a:extLst>
          </p:cNvPr>
          <p:cNvSpPr/>
          <p:nvPr/>
        </p:nvSpPr>
        <p:spPr>
          <a:xfrm>
            <a:off x="8592287" y="2180426"/>
            <a:ext cx="3579117" cy="3416320"/>
          </a:xfrm>
          <a:prstGeom prst="rect">
            <a:avLst/>
          </a:prstGeom>
        </p:spPr>
        <p:txBody>
          <a:bodyPr wrap="square">
            <a:spAutoFit/>
          </a:bodyPr>
          <a:lstStyle/>
          <a:p>
            <a:r>
              <a:rPr lang="hr-HR" b="1" dirty="0">
                <a:solidFill>
                  <a:srgbClr val="3B7F32"/>
                </a:solidFill>
                <a:latin typeface="Courier New" panose="02070309020205020404" pitchFamily="49" charset="0"/>
                <a:cs typeface="Courier New" panose="02070309020205020404" pitchFamily="49" charset="0"/>
              </a:rPr>
              <a:t>Što je kružno gospodarstvo?</a:t>
            </a:r>
          </a:p>
          <a:p>
            <a:endParaRPr lang="hr-HR" b="1" dirty="0">
              <a:solidFill>
                <a:srgbClr val="3B7F32"/>
              </a:solidFill>
              <a:latin typeface="Courier New" panose="02070309020205020404" pitchFamily="49" charset="0"/>
              <a:cs typeface="Courier New" panose="02070309020205020404" pitchFamily="49" charset="0"/>
            </a:endParaRPr>
          </a:p>
          <a:p>
            <a:r>
              <a:rPr lang="hr-HR" dirty="0">
                <a:solidFill>
                  <a:srgbClr val="3B7F32"/>
                </a:solidFill>
                <a:latin typeface="Courier New" panose="02070309020205020404" pitchFamily="49" charset="0"/>
                <a:cs typeface="Courier New" panose="02070309020205020404" pitchFamily="49" charset="0"/>
              </a:rPr>
              <a:t>Način proizvodnje i potrošnje koji poštuje </a:t>
            </a:r>
            <a:r>
              <a:rPr lang="hr-HR" b="1" dirty="0">
                <a:solidFill>
                  <a:srgbClr val="3B7F32"/>
                </a:solidFill>
                <a:latin typeface="Courier New" panose="02070309020205020404" pitchFamily="49" charset="0"/>
                <a:cs typeface="Courier New" panose="02070309020205020404" pitchFamily="49" charset="0"/>
              </a:rPr>
              <a:t>kruženje tvari u prirodi</a:t>
            </a:r>
            <a:r>
              <a:rPr lang="hr-HR" dirty="0">
                <a:solidFill>
                  <a:srgbClr val="3B7F32"/>
                </a:solidFill>
                <a:latin typeface="Courier New" panose="02070309020205020404" pitchFamily="49" charset="0"/>
                <a:cs typeface="Courier New" panose="02070309020205020404" pitchFamily="49" charset="0"/>
              </a:rPr>
              <a:t>, sve što uzmeš vraćaš u prirodu, a da joj ne štetiš: “</a:t>
            </a:r>
            <a:r>
              <a:rPr lang="hr-HR" b="1" dirty="0">
                <a:solidFill>
                  <a:srgbClr val="3B7F32"/>
                </a:solidFill>
                <a:latin typeface="Courier New" panose="02070309020205020404" pitchFamily="49" charset="0"/>
                <a:cs typeface="Courier New" panose="02070309020205020404" pitchFamily="49" charset="0"/>
              </a:rPr>
              <a:t>od prirode prirodi, što uzmem to i vratim – neoštećeno</a:t>
            </a:r>
            <a:r>
              <a:rPr lang="hr-HR" dirty="0">
                <a:solidFill>
                  <a:srgbClr val="3B7F32"/>
                </a:solidFill>
                <a:latin typeface="Courier New" panose="02070309020205020404" pitchFamily="49" charset="0"/>
                <a:cs typeface="Courier New" panose="02070309020205020404" pitchFamily="49" charset="0"/>
              </a:rPr>
              <a:t>”. </a:t>
            </a:r>
            <a:endParaRPr lang="vi-VN" dirty="0">
              <a:solidFill>
                <a:srgbClr val="3B7F32"/>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952CFB53-0234-428A-90C4-F2EB6DA16E41}"/>
              </a:ext>
            </a:extLst>
          </p:cNvPr>
          <p:cNvSpPr/>
          <p:nvPr/>
        </p:nvSpPr>
        <p:spPr>
          <a:xfrm>
            <a:off x="4535495" y="1482425"/>
            <a:ext cx="3335239" cy="5078313"/>
          </a:xfrm>
          <a:prstGeom prst="rect">
            <a:avLst/>
          </a:prstGeom>
        </p:spPr>
        <p:txBody>
          <a:bodyPr wrap="square">
            <a:spAutoFit/>
          </a:bodyPr>
          <a:lstStyle/>
          <a:p>
            <a:r>
              <a:rPr lang="hr-HR" b="1" dirty="0">
                <a:solidFill>
                  <a:srgbClr val="3B7F32"/>
                </a:solidFill>
                <a:latin typeface="Courier New" panose="02070309020205020404" pitchFamily="49" charset="0"/>
                <a:cs typeface="Courier New" panose="02070309020205020404" pitchFamily="49" charset="0"/>
              </a:rPr>
              <a:t>Što je cilj kružnog gospodarstva?</a:t>
            </a:r>
          </a:p>
          <a:p>
            <a:endParaRPr lang="hr-HR" dirty="0">
              <a:solidFill>
                <a:srgbClr val="3B7F32"/>
              </a:solidFill>
              <a:latin typeface="Courier New" panose="02070309020205020404" pitchFamily="49" charset="0"/>
              <a:cs typeface="Courier New" panose="02070309020205020404" pitchFamily="49" charset="0"/>
            </a:endParaRPr>
          </a:p>
          <a:p>
            <a:r>
              <a:rPr lang="hr-HR" dirty="0">
                <a:solidFill>
                  <a:srgbClr val="3B7F32"/>
                </a:solidFill>
                <a:latin typeface="Courier New" panose="02070309020205020404" pitchFamily="49" charset="0"/>
                <a:cs typeface="Courier New" panose="02070309020205020404" pitchFamily="49" charset="0"/>
              </a:rPr>
              <a:t>Cilj je smanjiti na najmanju moguću mjeru korištenje resursa iz prirode koji nam trebaju za proizvodnju proizvoda. Proizvoditi proizvode da duže traju i da imaju manje ambalaže kako bi proizvodili manje otpada. Informiranje potrošača na kupnju trajnijih proizvoda i rjeđu zamjenu proizvoda. </a:t>
            </a:r>
          </a:p>
        </p:txBody>
      </p:sp>
      <p:sp>
        <p:nvSpPr>
          <p:cNvPr id="7" name="Rectangle 6">
            <a:extLst>
              <a:ext uri="{FF2B5EF4-FFF2-40B4-BE49-F238E27FC236}">
                <a16:creationId xmlns:a16="http://schemas.microsoft.com/office/drawing/2014/main" id="{89D2729A-DD99-4573-A3D2-5C3C8EFF7007}"/>
              </a:ext>
            </a:extLst>
          </p:cNvPr>
          <p:cNvSpPr/>
          <p:nvPr/>
        </p:nvSpPr>
        <p:spPr>
          <a:xfrm>
            <a:off x="478703" y="1582340"/>
            <a:ext cx="3335239" cy="3693319"/>
          </a:xfrm>
          <a:prstGeom prst="rect">
            <a:avLst/>
          </a:prstGeom>
        </p:spPr>
        <p:txBody>
          <a:bodyPr wrap="square">
            <a:spAutoFit/>
          </a:bodyPr>
          <a:lstStyle/>
          <a:p>
            <a:r>
              <a:rPr lang="hr-HR" dirty="0">
                <a:solidFill>
                  <a:srgbClr val="3B7F32"/>
                </a:solidFill>
                <a:latin typeface="Courier New" panose="02070309020205020404" pitchFamily="49" charset="0"/>
                <a:cs typeface="Courier New" panose="02070309020205020404" pitchFamily="49" charset="0"/>
              </a:rPr>
              <a:t> </a:t>
            </a:r>
          </a:p>
          <a:p>
            <a:r>
              <a:rPr lang="hr-HR" b="1" dirty="0">
                <a:solidFill>
                  <a:srgbClr val="3B7F32"/>
                </a:solidFill>
                <a:latin typeface="Courier New" panose="02070309020205020404" pitchFamily="49" charset="0"/>
                <a:cs typeface="Courier New" panose="02070309020205020404" pitchFamily="49" charset="0"/>
              </a:rPr>
              <a:t>Što je linearno gospodarstvo?</a:t>
            </a:r>
          </a:p>
          <a:p>
            <a:endParaRPr lang="hr-HR" b="1" dirty="0">
              <a:solidFill>
                <a:srgbClr val="3B7F32"/>
              </a:solidFill>
              <a:latin typeface="Courier New" panose="02070309020205020404" pitchFamily="49" charset="0"/>
              <a:cs typeface="Courier New" panose="02070309020205020404" pitchFamily="49" charset="0"/>
            </a:endParaRPr>
          </a:p>
          <a:p>
            <a:r>
              <a:rPr lang="hr-HR" dirty="0">
                <a:solidFill>
                  <a:srgbClr val="3B7F32"/>
                </a:solidFill>
                <a:latin typeface="Courier New" panose="02070309020205020404" pitchFamily="49" charset="0"/>
                <a:cs typeface="Courier New" panose="02070309020205020404" pitchFamily="49" charset="0"/>
              </a:rPr>
              <a:t>Način proizvodnje  koji se temelji na </a:t>
            </a:r>
            <a:r>
              <a:rPr lang="hr-HR" b="1" dirty="0">
                <a:solidFill>
                  <a:srgbClr val="3B7F32"/>
                </a:solidFill>
                <a:latin typeface="Courier New" panose="02070309020205020404" pitchFamily="49" charset="0"/>
                <a:cs typeface="Courier New" panose="02070309020205020404" pitchFamily="49" charset="0"/>
              </a:rPr>
              <a:t>„uzmi, proizvedi, odbaci“.  </a:t>
            </a:r>
            <a:r>
              <a:rPr lang="hr-HR" dirty="0">
                <a:solidFill>
                  <a:srgbClr val="3B7F32"/>
                </a:solidFill>
                <a:latin typeface="Courier New" panose="02070309020205020404" pitchFamily="49" charset="0"/>
                <a:cs typeface="Courier New" panose="02070309020205020404" pitchFamily="49" charset="0"/>
              </a:rPr>
              <a:t>Njime se potiče prekomjerna potrošnja proizvoda i njihova brza zamjena novima zbog čega stare odbacujemo.</a:t>
            </a:r>
          </a:p>
        </p:txBody>
      </p:sp>
      <p:pic>
        <p:nvPicPr>
          <p:cNvPr id="9" name="Picture 2">
            <a:extLst>
              <a:ext uri="{FF2B5EF4-FFF2-40B4-BE49-F238E27FC236}">
                <a16:creationId xmlns:a16="http://schemas.microsoft.com/office/drawing/2014/main" id="{487CCB04-E1E8-4727-8A19-CE1FD571EA82}"/>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354906" y="94660"/>
            <a:ext cx="3389436" cy="1544706"/>
          </a:xfrm>
          <a:prstGeom prst="rect">
            <a:avLst/>
          </a:prstGeom>
        </p:spPr>
      </p:pic>
      <p:pic>
        <p:nvPicPr>
          <p:cNvPr id="10" name="Slika 9">
            <a:extLst>
              <a:ext uri="{FF2B5EF4-FFF2-40B4-BE49-F238E27FC236}">
                <a16:creationId xmlns:a16="http://schemas.microsoft.com/office/drawing/2014/main" id="{C218F55C-46F8-45DA-8C68-99F13521BCBE}"/>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11" name="Slika 10">
            <a:extLst>
              <a:ext uri="{FF2B5EF4-FFF2-40B4-BE49-F238E27FC236}">
                <a16:creationId xmlns:a16="http://schemas.microsoft.com/office/drawing/2014/main" id="{B3419A37-7EA8-4FE5-A6B1-2E64D356F9B0}"/>
              </a:ext>
            </a:extLst>
          </p:cNvPr>
          <p:cNvPicPr>
            <a:picLocks noChangeAspect="1"/>
          </p:cNvPicPr>
          <p:nvPr/>
        </p:nvPicPr>
        <p:blipFill>
          <a:blip r:embed="rId5"/>
          <a:stretch>
            <a:fillRect/>
          </a:stretch>
        </p:blipFill>
        <p:spPr>
          <a:xfrm>
            <a:off x="6900753" y="313886"/>
            <a:ext cx="5291247" cy="887318"/>
          </a:xfrm>
          <a:prstGeom prst="rect">
            <a:avLst/>
          </a:prstGeom>
        </p:spPr>
      </p:pic>
    </p:spTree>
    <p:extLst>
      <p:ext uri="{BB962C8B-B14F-4D97-AF65-F5344CB8AC3E}">
        <p14:creationId xmlns:p14="http://schemas.microsoft.com/office/powerpoint/2010/main" val="223459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61027-E52F-4166-A134-0EA2B75EAD60}"/>
              </a:ext>
            </a:extLst>
          </p:cNvPr>
          <p:cNvSpPr txBox="1"/>
          <p:nvPr/>
        </p:nvSpPr>
        <p:spPr>
          <a:xfrm>
            <a:off x="986732" y="1508131"/>
            <a:ext cx="7700440" cy="707886"/>
          </a:xfrm>
          <a:prstGeom prst="rect">
            <a:avLst/>
          </a:prstGeom>
          <a:noFill/>
        </p:spPr>
        <p:txBody>
          <a:bodyPr wrap="square" rtlCol="0">
            <a:spAutoFit/>
          </a:bodyPr>
          <a:lstStyle/>
          <a:p>
            <a:r>
              <a:rPr lang="hr-HR" sz="2000" b="1" dirty="0">
                <a:solidFill>
                  <a:srgbClr val="3B7F32"/>
                </a:solidFill>
                <a:latin typeface="Courier New" panose="02070309020205020404" pitchFamily="49" charset="0"/>
                <a:cs typeface="Courier New" panose="02070309020205020404" pitchFamily="49" charset="0"/>
              </a:rPr>
              <a:t>Stalno ponovno korištenje proizvoda dovodi do nekoliko pozitivnih stvari:</a:t>
            </a:r>
          </a:p>
        </p:txBody>
      </p:sp>
      <p:sp>
        <p:nvSpPr>
          <p:cNvPr id="5" name="TextBox 4">
            <a:extLst>
              <a:ext uri="{FF2B5EF4-FFF2-40B4-BE49-F238E27FC236}">
                <a16:creationId xmlns:a16="http://schemas.microsoft.com/office/drawing/2014/main" id="{761C731E-554F-4944-AD5E-1AD57A5C1192}"/>
              </a:ext>
            </a:extLst>
          </p:cNvPr>
          <p:cNvSpPr txBox="1"/>
          <p:nvPr/>
        </p:nvSpPr>
        <p:spPr>
          <a:xfrm>
            <a:off x="969286" y="2236820"/>
            <a:ext cx="5400600" cy="369332"/>
          </a:xfrm>
          <a:prstGeom prst="rect">
            <a:avLst/>
          </a:prstGeom>
          <a:noFill/>
        </p:spPr>
        <p:txBody>
          <a:bodyPr wrap="square" rtlCol="0">
            <a:spAutoFit/>
          </a:bodyPr>
          <a:lstStyle/>
          <a:p>
            <a:pPr marL="285750" indent="-285750">
              <a:buFont typeface="Wingdings" panose="05000000000000000000" pitchFamily="2" charset="2"/>
              <a:buChar char="§"/>
            </a:pPr>
            <a:r>
              <a:rPr lang="hr-HR" dirty="0">
                <a:solidFill>
                  <a:srgbClr val="3B7F32"/>
                </a:solidFill>
                <a:latin typeface="Courier New" panose="02070309020205020404" pitchFamily="49" charset="0"/>
                <a:cs typeface="Courier New" panose="02070309020205020404" pitchFamily="49" charset="0"/>
              </a:rPr>
              <a:t>Proizvodimo manje otpada</a:t>
            </a:r>
          </a:p>
        </p:txBody>
      </p:sp>
      <p:sp>
        <p:nvSpPr>
          <p:cNvPr id="6" name="TextBox 5">
            <a:extLst>
              <a:ext uri="{FF2B5EF4-FFF2-40B4-BE49-F238E27FC236}">
                <a16:creationId xmlns:a16="http://schemas.microsoft.com/office/drawing/2014/main" id="{4EED99A6-7562-42C6-95AE-C01C217FCF4A}"/>
              </a:ext>
            </a:extLst>
          </p:cNvPr>
          <p:cNvSpPr txBox="1"/>
          <p:nvPr/>
        </p:nvSpPr>
        <p:spPr>
          <a:xfrm>
            <a:off x="969286" y="2887328"/>
            <a:ext cx="10559568" cy="646331"/>
          </a:xfrm>
          <a:prstGeom prst="rect">
            <a:avLst/>
          </a:prstGeom>
          <a:noFill/>
        </p:spPr>
        <p:txBody>
          <a:bodyPr wrap="square" rtlCol="0">
            <a:spAutoFit/>
          </a:bodyPr>
          <a:lstStyle/>
          <a:p>
            <a:pPr marL="285750" indent="-285750">
              <a:buFont typeface="Wingdings" panose="05000000000000000000" pitchFamily="2" charset="2"/>
              <a:buChar char="§"/>
            </a:pPr>
            <a:r>
              <a:rPr lang="hr-HR" dirty="0">
                <a:solidFill>
                  <a:srgbClr val="3B7F32"/>
                </a:solidFill>
                <a:latin typeface="Courier New" panose="02070309020205020404" pitchFamily="49" charset="0"/>
                <a:cs typeface="Courier New" panose="02070309020205020404" pitchFamily="49" charset="0"/>
              </a:rPr>
              <a:t>Štedimo resurse koje Zemlja ne stigne dovoljno brzo obnavljati koliko ih brzo trošimo </a:t>
            </a:r>
          </a:p>
        </p:txBody>
      </p:sp>
      <p:sp>
        <p:nvSpPr>
          <p:cNvPr id="7" name="TextBox 6">
            <a:extLst>
              <a:ext uri="{FF2B5EF4-FFF2-40B4-BE49-F238E27FC236}">
                <a16:creationId xmlns:a16="http://schemas.microsoft.com/office/drawing/2014/main" id="{DFCFBA4E-4F39-4418-A9C8-7B4EACB324A3}"/>
              </a:ext>
            </a:extLst>
          </p:cNvPr>
          <p:cNvSpPr txBox="1"/>
          <p:nvPr/>
        </p:nvSpPr>
        <p:spPr>
          <a:xfrm>
            <a:off x="969285" y="3725985"/>
            <a:ext cx="9620455" cy="369332"/>
          </a:xfrm>
          <a:prstGeom prst="rect">
            <a:avLst/>
          </a:prstGeom>
          <a:noFill/>
        </p:spPr>
        <p:txBody>
          <a:bodyPr wrap="square" rtlCol="0">
            <a:spAutoFit/>
          </a:bodyPr>
          <a:lstStyle/>
          <a:p>
            <a:pPr marL="285750" indent="-285750">
              <a:buFont typeface="Wingdings" panose="05000000000000000000" pitchFamily="2" charset="2"/>
              <a:buChar char="§"/>
            </a:pPr>
            <a:r>
              <a:rPr lang="hr-HR" dirty="0">
                <a:solidFill>
                  <a:srgbClr val="3B7F32"/>
                </a:solidFill>
                <a:latin typeface="Courier New" panose="02070309020205020404" pitchFamily="49" charset="0"/>
                <a:cs typeface="Courier New" panose="02070309020205020404" pitchFamily="49" charset="0"/>
              </a:rPr>
              <a:t>Štedimo energiju koja nam je potrebna za izradu novih proizvoda</a:t>
            </a:r>
          </a:p>
        </p:txBody>
      </p:sp>
      <p:sp>
        <p:nvSpPr>
          <p:cNvPr id="8" name="TextBox 7">
            <a:extLst>
              <a:ext uri="{FF2B5EF4-FFF2-40B4-BE49-F238E27FC236}">
                <a16:creationId xmlns:a16="http://schemas.microsoft.com/office/drawing/2014/main" id="{750334A3-1CD5-4CD7-922E-88CFF698DA74}"/>
              </a:ext>
            </a:extLst>
          </p:cNvPr>
          <p:cNvSpPr txBox="1"/>
          <p:nvPr/>
        </p:nvSpPr>
        <p:spPr>
          <a:xfrm>
            <a:off x="986732" y="4434726"/>
            <a:ext cx="5400600" cy="369332"/>
          </a:xfrm>
          <a:prstGeom prst="rect">
            <a:avLst/>
          </a:prstGeom>
          <a:noFill/>
        </p:spPr>
        <p:txBody>
          <a:bodyPr wrap="square" rtlCol="0">
            <a:spAutoFit/>
          </a:bodyPr>
          <a:lstStyle/>
          <a:p>
            <a:pPr marL="285750" indent="-285750">
              <a:buFont typeface="Wingdings" panose="05000000000000000000" pitchFamily="2" charset="2"/>
              <a:buChar char="§"/>
            </a:pPr>
            <a:r>
              <a:rPr lang="hr-HR" dirty="0">
                <a:solidFill>
                  <a:srgbClr val="3B7F32"/>
                </a:solidFill>
                <a:latin typeface="Courier New" panose="02070309020205020404" pitchFamily="49" charset="0"/>
                <a:cs typeface="Courier New" panose="02070309020205020404" pitchFamily="49" charset="0"/>
              </a:rPr>
              <a:t>Štitimo okoliš i zdravlje ljudi</a:t>
            </a:r>
          </a:p>
        </p:txBody>
      </p:sp>
      <p:pic>
        <p:nvPicPr>
          <p:cNvPr id="10" name="Picture 2">
            <a:extLst>
              <a:ext uri="{FF2B5EF4-FFF2-40B4-BE49-F238E27FC236}">
                <a16:creationId xmlns:a16="http://schemas.microsoft.com/office/drawing/2014/main" id="{CA30F956-977A-4EC7-B718-F925B4BBE087}"/>
              </a:ext>
            </a:extLst>
          </p:cNvPr>
          <p:cNvPicPr>
            <a:picLocks noChangeAspect="1"/>
          </p:cNvPicPr>
          <p:nvPr/>
        </p:nvPicPr>
        <p:blipFill rotWithShape="1">
          <a:blip r:embed="rId2">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11" name="Slika 10">
            <a:extLst>
              <a:ext uri="{FF2B5EF4-FFF2-40B4-BE49-F238E27FC236}">
                <a16:creationId xmlns:a16="http://schemas.microsoft.com/office/drawing/2014/main" id="{76140DB2-FF4F-4639-BFF3-040FEC0B9FD9}"/>
              </a:ext>
            </a:extLst>
          </p:cNvPr>
          <p:cNvPicPr>
            <a:picLocks noChangeAspect="1"/>
          </p:cNvPicPr>
          <p:nvPr/>
        </p:nvPicPr>
        <p:blipFill rotWithShape="1">
          <a:blip r:embed="rId3"/>
          <a:srcRect l="56643" t="14164" r="3803" b="50000"/>
          <a:stretch/>
        </p:blipFill>
        <p:spPr>
          <a:xfrm>
            <a:off x="3756454" y="169550"/>
            <a:ext cx="3389436" cy="1031654"/>
          </a:xfrm>
          <a:prstGeom prst="rect">
            <a:avLst/>
          </a:prstGeom>
        </p:spPr>
      </p:pic>
      <p:pic>
        <p:nvPicPr>
          <p:cNvPr id="12" name="Slika 11">
            <a:extLst>
              <a:ext uri="{FF2B5EF4-FFF2-40B4-BE49-F238E27FC236}">
                <a16:creationId xmlns:a16="http://schemas.microsoft.com/office/drawing/2014/main" id="{F05F78A7-A4D6-4A71-A2B1-E8C3807A4FFD}"/>
              </a:ext>
            </a:extLst>
          </p:cNvPr>
          <p:cNvPicPr>
            <a:picLocks noChangeAspect="1"/>
          </p:cNvPicPr>
          <p:nvPr/>
        </p:nvPicPr>
        <p:blipFill>
          <a:blip r:embed="rId4"/>
          <a:stretch>
            <a:fillRect/>
          </a:stretch>
        </p:blipFill>
        <p:spPr>
          <a:xfrm>
            <a:off x="6900753" y="313886"/>
            <a:ext cx="5291247" cy="887318"/>
          </a:xfrm>
          <a:prstGeom prst="rect">
            <a:avLst/>
          </a:prstGeom>
        </p:spPr>
      </p:pic>
    </p:spTree>
    <p:extLst>
      <p:ext uri="{BB962C8B-B14F-4D97-AF65-F5344CB8AC3E}">
        <p14:creationId xmlns:p14="http://schemas.microsoft.com/office/powerpoint/2010/main" val="266004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3" t="27674" r="2" b="17616"/>
          <a:stretch/>
        </p:blipFill>
        <p:spPr>
          <a:xfrm>
            <a:off x="1832154" y="132817"/>
            <a:ext cx="8972235" cy="5148000"/>
          </a:xfrm>
          <a:prstGeom prst="rect">
            <a:avLst/>
          </a:prstGeom>
        </p:spPr>
      </p:pic>
      <p:sp>
        <p:nvSpPr>
          <p:cNvPr id="4" name="Title 1">
            <a:extLst>
              <a:ext uri="{FF2B5EF4-FFF2-40B4-BE49-F238E27FC236}">
                <a16:creationId xmlns:a16="http://schemas.microsoft.com/office/drawing/2014/main" id="{6FBE310E-D3D8-4FC1-9A5A-612877718612}"/>
              </a:ext>
            </a:extLst>
          </p:cNvPr>
          <p:cNvSpPr>
            <a:spLocks noGrp="1"/>
          </p:cNvSpPr>
          <p:nvPr>
            <p:ph type="title"/>
          </p:nvPr>
        </p:nvSpPr>
        <p:spPr>
          <a:xfrm>
            <a:off x="2879124" y="4672758"/>
            <a:ext cx="8576670" cy="1480907"/>
          </a:xfrm>
        </p:spPr>
        <p:txBody>
          <a:bodyPr/>
          <a:lstStyle/>
          <a:p>
            <a:r>
              <a:rPr lang="hr-HR" b="1" dirty="0">
                <a:solidFill>
                  <a:srgbClr val="3B7F32"/>
                </a:solidFill>
                <a:latin typeface="Courier New" panose="02070309020205020404" pitchFamily="49" charset="0"/>
                <a:cs typeface="Courier New" panose="02070309020205020404" pitchFamily="49" charset="0"/>
              </a:rPr>
              <a:t>TEMA: GOSPODARENJE OTPADOM DANAS I SUTRA</a:t>
            </a:r>
            <a:endParaRPr lang="en-GB" b="1" dirty="0">
              <a:solidFill>
                <a:srgbClr val="3B7F3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9773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77F4-C110-4FEB-ABA9-4C9B2038AC77}"/>
              </a:ext>
            </a:extLst>
          </p:cNvPr>
          <p:cNvSpPr>
            <a:spLocks noGrp="1"/>
          </p:cNvSpPr>
          <p:nvPr>
            <p:ph type="title"/>
          </p:nvPr>
        </p:nvSpPr>
        <p:spPr>
          <a:xfrm>
            <a:off x="1373239" y="1541067"/>
            <a:ext cx="7025061" cy="1271837"/>
          </a:xfrm>
        </p:spPr>
        <p:txBody>
          <a:bodyPr>
            <a:normAutofit/>
          </a:bodyPr>
          <a:lstStyle/>
          <a:p>
            <a:r>
              <a:rPr lang="hr-HR" sz="2400" b="1" dirty="0">
                <a:solidFill>
                  <a:srgbClr val="3B7F32"/>
                </a:solidFill>
                <a:latin typeface="Courier New" panose="02070309020205020404" pitchFamily="49" charset="0"/>
                <a:cs typeface="Courier New" panose="02070309020205020404" pitchFamily="49" charset="0"/>
              </a:rPr>
              <a:t>Želimo promijeniti način na koji proizvodimo i trošimo proizvode </a:t>
            </a:r>
            <a:endParaRPr lang="en-GB" sz="2400" b="1" dirty="0">
              <a:solidFill>
                <a:srgbClr val="3B7F32"/>
              </a:solidFill>
              <a:latin typeface="Courier New" panose="02070309020205020404" pitchFamily="49" charset="0"/>
              <a:cs typeface="Courier New" panose="02070309020205020404" pitchFamily="49" charset="0"/>
            </a:endParaRPr>
          </a:p>
        </p:txBody>
      </p:sp>
      <p:sp>
        <p:nvSpPr>
          <p:cNvPr id="6" name="TekstniOkvir 5">
            <a:extLst>
              <a:ext uri="{FF2B5EF4-FFF2-40B4-BE49-F238E27FC236}">
                <a16:creationId xmlns:a16="http://schemas.microsoft.com/office/drawing/2014/main" id="{A895D8F2-1CFE-46E6-B293-446E8981C5C8}"/>
              </a:ext>
            </a:extLst>
          </p:cNvPr>
          <p:cNvSpPr txBox="1"/>
          <p:nvPr/>
        </p:nvSpPr>
        <p:spPr>
          <a:xfrm>
            <a:off x="723585" y="2869998"/>
            <a:ext cx="4488663" cy="3693319"/>
          </a:xfrm>
          <a:prstGeom prst="rect">
            <a:avLst/>
          </a:prstGeom>
          <a:noFill/>
        </p:spPr>
        <p:txBody>
          <a:bodyPr wrap="square" rtlCol="0">
            <a:spAutoFit/>
          </a:bodyPr>
          <a:lstStyle/>
          <a:p>
            <a:pPr marL="285750" indent="-285750">
              <a:buFont typeface="Wingdings" panose="05000000000000000000" pitchFamily="2" charset="2"/>
              <a:buChar char="ü"/>
            </a:pPr>
            <a:r>
              <a:rPr lang="hr-HR" dirty="0">
                <a:solidFill>
                  <a:srgbClr val="3B7F32"/>
                </a:solidFill>
                <a:latin typeface="Courier New" panose="02070309020205020404" pitchFamily="49" charset="0"/>
                <a:cs typeface="Courier New" panose="02070309020205020404" pitchFamily="49" charset="0"/>
              </a:rPr>
              <a:t>Danas proizvođači žele proizvesti što više, što jeftinijih proizvoda. Zbog toga proizvodi traju sve kraće i sve se brže odbacuju. Zatim se kupuju novi proizvodi. Jednom kad potrošimo proizvode ukoliko ih ne razvrstamo oni uglavnom završavaju na odlagalištima. Na odlagališnima završava i jako puno hrane koju svakodnevno bacamo. </a:t>
            </a:r>
          </a:p>
        </p:txBody>
      </p:sp>
      <p:sp>
        <p:nvSpPr>
          <p:cNvPr id="8" name="Pravokutnik 7">
            <a:extLst>
              <a:ext uri="{FF2B5EF4-FFF2-40B4-BE49-F238E27FC236}">
                <a16:creationId xmlns:a16="http://schemas.microsoft.com/office/drawing/2014/main" id="{EBB61011-4C21-4445-8DCA-266AE82E0B0F}"/>
              </a:ext>
            </a:extLst>
          </p:cNvPr>
          <p:cNvSpPr/>
          <p:nvPr/>
        </p:nvSpPr>
        <p:spPr>
          <a:xfrm>
            <a:off x="5637126" y="3612977"/>
            <a:ext cx="6554874" cy="2862322"/>
          </a:xfrm>
          <a:prstGeom prst="rect">
            <a:avLst/>
          </a:prstGeom>
        </p:spPr>
        <p:txBody>
          <a:bodyPr wrap="square">
            <a:spAutoFit/>
          </a:bodyPr>
          <a:lstStyle/>
          <a:p>
            <a:r>
              <a:rPr lang="hr-HR" dirty="0">
                <a:solidFill>
                  <a:srgbClr val="3B7F32"/>
                </a:solidFill>
                <a:latin typeface="Courier New" panose="02070309020205020404" pitchFamily="49" charset="0"/>
                <a:cs typeface="Courier New" panose="02070309020205020404" pitchFamily="49" charset="0"/>
              </a:rPr>
              <a:t>Prepoloviti bacanje hrane. </a:t>
            </a:r>
          </a:p>
          <a:p>
            <a:r>
              <a:rPr lang="hr-HR" dirty="0">
                <a:solidFill>
                  <a:srgbClr val="3B7F32"/>
                </a:solidFill>
                <a:latin typeface="Courier New" panose="02070309020205020404" pitchFamily="49" charset="0"/>
                <a:cs typeface="Courier New" panose="02070309020205020404" pitchFamily="49" charset="0"/>
              </a:rPr>
              <a:t>Smanjiti korištenje resursa iz prirode i što više koristiti reciklirane resurse. </a:t>
            </a:r>
          </a:p>
          <a:p>
            <a:r>
              <a:rPr lang="hr-HR" dirty="0">
                <a:solidFill>
                  <a:srgbClr val="3B7F32"/>
                </a:solidFill>
                <a:latin typeface="Courier New" panose="02070309020205020404" pitchFamily="49" charset="0"/>
                <a:cs typeface="Courier New" panose="02070309020205020404" pitchFamily="49" charset="0"/>
              </a:rPr>
              <a:t>Potaknuti poduzeća da proizvode trajnije proizvode. </a:t>
            </a:r>
          </a:p>
          <a:p>
            <a:r>
              <a:rPr lang="hr-HR" dirty="0">
                <a:solidFill>
                  <a:srgbClr val="3B7F32"/>
                </a:solidFill>
                <a:latin typeface="Courier New" panose="02070309020205020404" pitchFamily="49" charset="0"/>
                <a:cs typeface="Courier New" panose="02070309020205020404" pitchFamily="49" charset="0"/>
              </a:rPr>
              <a:t>Informirati potrošače o proizvodima koje je moguće reciklirati </a:t>
            </a:r>
          </a:p>
          <a:p>
            <a:r>
              <a:rPr lang="hr-HR" dirty="0">
                <a:solidFill>
                  <a:srgbClr val="3B7F32"/>
                </a:solidFill>
                <a:latin typeface="Courier New" panose="02070309020205020404" pitchFamily="49" charset="0"/>
                <a:cs typeface="Courier New" panose="02070309020205020404" pitchFamily="49" charset="0"/>
              </a:rPr>
              <a:t>Potaknuti potrošače da ne odbacuju proizvode bez da im nađu neku drugu namjenu. </a:t>
            </a:r>
          </a:p>
          <a:p>
            <a:r>
              <a:rPr lang="hr-HR" dirty="0">
                <a:solidFill>
                  <a:srgbClr val="3B7F32"/>
                </a:solidFill>
                <a:latin typeface="Courier New" panose="02070309020205020404" pitchFamily="49" charset="0"/>
                <a:cs typeface="Courier New" panose="02070309020205020404" pitchFamily="49" charset="0"/>
              </a:rPr>
              <a:t> </a:t>
            </a:r>
          </a:p>
        </p:txBody>
      </p:sp>
      <p:sp>
        <p:nvSpPr>
          <p:cNvPr id="11" name="TekstniOkvir 10">
            <a:extLst>
              <a:ext uri="{FF2B5EF4-FFF2-40B4-BE49-F238E27FC236}">
                <a16:creationId xmlns:a16="http://schemas.microsoft.com/office/drawing/2014/main" id="{99DEDE9B-1397-4397-9156-1BBED0A4118D}"/>
              </a:ext>
            </a:extLst>
          </p:cNvPr>
          <p:cNvSpPr txBox="1"/>
          <p:nvPr/>
        </p:nvSpPr>
        <p:spPr>
          <a:xfrm>
            <a:off x="5637126" y="3274867"/>
            <a:ext cx="4309336" cy="369332"/>
          </a:xfrm>
          <a:prstGeom prst="rect">
            <a:avLst/>
          </a:prstGeom>
          <a:noFill/>
        </p:spPr>
        <p:txBody>
          <a:bodyPr wrap="square" rtlCol="0">
            <a:spAutoFit/>
          </a:bodyPr>
          <a:lstStyle/>
          <a:p>
            <a:r>
              <a:rPr lang="hr-HR" b="1" dirty="0">
                <a:solidFill>
                  <a:srgbClr val="3B7F32"/>
                </a:solidFill>
                <a:latin typeface="Courier New" panose="02070309020205020404" pitchFamily="49" charset="0"/>
                <a:cs typeface="Courier New" panose="02070309020205020404" pitchFamily="49" charset="0"/>
              </a:rPr>
              <a:t>ŠTO SVIJET ŽELI PODUZETI?</a:t>
            </a:r>
          </a:p>
        </p:txBody>
      </p:sp>
      <p:pic>
        <p:nvPicPr>
          <p:cNvPr id="9" name="Slika 8">
            <a:extLst>
              <a:ext uri="{FF2B5EF4-FFF2-40B4-BE49-F238E27FC236}">
                <a16:creationId xmlns:a16="http://schemas.microsoft.com/office/drawing/2014/main" id="{85DB8778-BD0E-4173-98B0-6C79D3B6BEA5}"/>
              </a:ext>
            </a:extLst>
          </p:cNvPr>
          <p:cNvPicPr/>
          <p:nvPr/>
        </p:nvPicPr>
        <p:blipFill>
          <a:blip r:embed="rId3"/>
          <a:stretch>
            <a:fillRect/>
          </a:stretch>
        </p:blipFill>
        <p:spPr>
          <a:xfrm>
            <a:off x="10287715" y="2176986"/>
            <a:ext cx="1008000" cy="1008000"/>
          </a:xfrm>
          <a:prstGeom prst="rect">
            <a:avLst/>
          </a:prstGeom>
        </p:spPr>
      </p:pic>
      <p:pic>
        <p:nvPicPr>
          <p:cNvPr id="12" name="Picture 2">
            <a:extLst>
              <a:ext uri="{FF2B5EF4-FFF2-40B4-BE49-F238E27FC236}">
                <a16:creationId xmlns:a16="http://schemas.microsoft.com/office/drawing/2014/main" id="{A546AC7C-60AD-4866-9529-03FC40AA6E1D}"/>
              </a:ext>
            </a:extLst>
          </p:cNvPr>
          <p:cNvPicPr>
            <a:picLocks noChangeAspect="1"/>
          </p:cNvPicPr>
          <p:nvPr/>
        </p:nvPicPr>
        <p:blipFill rotWithShape="1">
          <a:blip r:embed="rId4">
            <a:extLst>
              <a:ext uri="{28A0092B-C50C-407E-A947-70E740481C1C}">
                <a14:useLocalDpi xmlns:a14="http://schemas.microsoft.com/office/drawing/2010/main" val="0"/>
              </a:ext>
            </a:extLst>
          </a:blip>
          <a:srcRect l="401" t="29026" r="-1" b="26044"/>
          <a:stretch/>
        </p:blipFill>
        <p:spPr>
          <a:xfrm>
            <a:off x="0" y="2599"/>
            <a:ext cx="3389436" cy="1544706"/>
          </a:xfrm>
          <a:prstGeom prst="rect">
            <a:avLst/>
          </a:prstGeom>
        </p:spPr>
      </p:pic>
      <p:pic>
        <p:nvPicPr>
          <p:cNvPr id="13" name="Slika 12">
            <a:extLst>
              <a:ext uri="{FF2B5EF4-FFF2-40B4-BE49-F238E27FC236}">
                <a16:creationId xmlns:a16="http://schemas.microsoft.com/office/drawing/2014/main" id="{53F92E41-D356-4486-8AD4-4CD0338B8828}"/>
              </a:ext>
            </a:extLst>
          </p:cNvPr>
          <p:cNvPicPr>
            <a:picLocks noChangeAspect="1"/>
          </p:cNvPicPr>
          <p:nvPr/>
        </p:nvPicPr>
        <p:blipFill rotWithShape="1">
          <a:blip r:embed="rId5"/>
          <a:srcRect l="56643" t="14164" r="3803" b="50000"/>
          <a:stretch/>
        </p:blipFill>
        <p:spPr>
          <a:xfrm>
            <a:off x="3756454" y="169550"/>
            <a:ext cx="3389436" cy="1031654"/>
          </a:xfrm>
          <a:prstGeom prst="rect">
            <a:avLst/>
          </a:prstGeom>
        </p:spPr>
      </p:pic>
      <p:pic>
        <p:nvPicPr>
          <p:cNvPr id="14" name="Slika 13">
            <a:extLst>
              <a:ext uri="{FF2B5EF4-FFF2-40B4-BE49-F238E27FC236}">
                <a16:creationId xmlns:a16="http://schemas.microsoft.com/office/drawing/2014/main" id="{EF40A76F-C83C-4471-A110-DE7D99C526AA}"/>
              </a:ext>
            </a:extLst>
          </p:cNvPr>
          <p:cNvPicPr>
            <a:picLocks noChangeAspect="1"/>
          </p:cNvPicPr>
          <p:nvPr/>
        </p:nvPicPr>
        <p:blipFill>
          <a:blip r:embed="rId6"/>
          <a:stretch>
            <a:fillRect/>
          </a:stretch>
        </p:blipFill>
        <p:spPr>
          <a:xfrm>
            <a:off x="6900753" y="313886"/>
            <a:ext cx="5291247" cy="887318"/>
          </a:xfrm>
          <a:prstGeom prst="rect">
            <a:avLst/>
          </a:prstGeom>
        </p:spPr>
      </p:pic>
    </p:spTree>
    <p:extLst>
      <p:ext uri="{BB962C8B-B14F-4D97-AF65-F5344CB8AC3E}">
        <p14:creationId xmlns:p14="http://schemas.microsoft.com/office/powerpoint/2010/main" val="13789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83" t="27674" r="2" b="17616"/>
          <a:stretch/>
        </p:blipFill>
        <p:spPr>
          <a:xfrm>
            <a:off x="1609882" y="515877"/>
            <a:ext cx="8955146" cy="5138195"/>
          </a:xfrm>
          <a:prstGeom prst="rect">
            <a:avLst/>
          </a:prstGeom>
        </p:spPr>
      </p:pic>
      <p:sp>
        <p:nvSpPr>
          <p:cNvPr id="4" name="Title 1">
            <a:extLst>
              <a:ext uri="{FF2B5EF4-FFF2-40B4-BE49-F238E27FC236}">
                <a16:creationId xmlns:a16="http://schemas.microsoft.com/office/drawing/2014/main" id="{6FBE310E-D3D8-4FC1-9A5A-612877718612}"/>
              </a:ext>
            </a:extLst>
          </p:cNvPr>
          <p:cNvSpPr>
            <a:spLocks noGrp="1"/>
          </p:cNvSpPr>
          <p:nvPr>
            <p:ph type="title"/>
          </p:nvPr>
        </p:nvSpPr>
        <p:spPr>
          <a:xfrm>
            <a:off x="970983" y="4276726"/>
            <a:ext cx="10250033" cy="2055228"/>
          </a:xfrm>
        </p:spPr>
        <p:txBody>
          <a:bodyPr>
            <a:normAutofit/>
          </a:bodyPr>
          <a:lstStyle/>
          <a:p>
            <a:pPr algn="ctr"/>
            <a:r>
              <a:rPr lang="hr-HR" b="1" dirty="0">
                <a:solidFill>
                  <a:srgbClr val="3B7F32"/>
                </a:solidFill>
                <a:latin typeface="Courier New" panose="02070309020205020404" pitchFamily="49" charset="0"/>
                <a:cs typeface="Courier New" panose="02070309020205020404" pitchFamily="49" charset="0"/>
              </a:rPr>
              <a:t>TEMA:</a:t>
            </a:r>
            <a:r>
              <a:rPr lang="hr-HR" sz="4000" b="1" dirty="0">
                <a:solidFill>
                  <a:srgbClr val="3B7F32"/>
                </a:solidFill>
                <a:latin typeface="Courier New" panose="02070309020205020404" pitchFamily="49" charset="0"/>
                <a:cs typeface="Courier New" panose="02070309020205020404" pitchFamily="49" charset="0"/>
              </a:rPr>
              <a:t>STANJE GOSPODARENJA OTPADOM U RH I KRAPINSKO - ZAGORSKOJ ŽUPANIJI</a:t>
            </a:r>
            <a:r>
              <a:rPr lang="hr-HR" b="1" dirty="0">
                <a:solidFill>
                  <a:srgbClr val="3B7F32"/>
                </a:solidFill>
                <a:latin typeface="Courier New" panose="02070309020205020404" pitchFamily="49" charset="0"/>
                <a:cs typeface="Courier New" panose="02070309020205020404" pitchFamily="49" charset="0"/>
              </a:rPr>
              <a:t>	</a:t>
            </a:r>
            <a:endParaRPr lang="en-GB" b="1" dirty="0">
              <a:solidFill>
                <a:srgbClr val="3B7F3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1880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AAAB04-7300-421D-B698-767204C9E27B}"/>
              </a:ext>
            </a:extLst>
          </p:cNvPr>
          <p:cNvSpPr/>
          <p:nvPr/>
        </p:nvSpPr>
        <p:spPr>
          <a:xfrm>
            <a:off x="1678398" y="5305843"/>
            <a:ext cx="9145016" cy="923330"/>
          </a:xfrm>
          <a:prstGeom prst="rect">
            <a:avLst/>
          </a:prstGeom>
        </p:spPr>
        <p:txBody>
          <a:bodyPr wrap="square">
            <a:spAutoFit/>
          </a:bodyPr>
          <a:lstStyle/>
          <a:p>
            <a:pPr algn="just"/>
            <a:r>
              <a:rPr lang="hr-HR" b="1" dirty="0">
                <a:solidFill>
                  <a:srgbClr val="3B7F32"/>
                </a:solidFill>
                <a:latin typeface="Courier New" panose="02070309020205020404" pitchFamily="49" charset="0"/>
                <a:cs typeface="Courier New" panose="02070309020205020404" pitchFamily="49" charset="0"/>
              </a:rPr>
              <a:t>Velika većina</a:t>
            </a:r>
            <a:r>
              <a:rPr lang="hr-HR" dirty="0">
                <a:solidFill>
                  <a:srgbClr val="3B7F32"/>
                </a:solidFill>
                <a:latin typeface="Courier New" panose="02070309020205020404" pitchFamily="49" charset="0"/>
                <a:cs typeface="Courier New" panose="02070309020205020404" pitchFamily="49" charset="0"/>
              </a:rPr>
              <a:t> tog otpada završi na </a:t>
            </a:r>
            <a:r>
              <a:rPr lang="hr-HR" b="1" dirty="0">
                <a:solidFill>
                  <a:srgbClr val="3B7F32"/>
                </a:solidFill>
                <a:latin typeface="Courier New" panose="02070309020205020404" pitchFamily="49" charset="0"/>
                <a:cs typeface="Courier New" panose="02070309020205020404" pitchFamily="49" charset="0"/>
              </a:rPr>
              <a:t>odlagalištima</a:t>
            </a:r>
            <a:r>
              <a:rPr lang="hr-HR" dirty="0">
                <a:solidFill>
                  <a:srgbClr val="3B7F32"/>
                </a:solidFill>
                <a:latin typeface="Courier New" panose="02070309020205020404" pitchFamily="49" charset="0"/>
                <a:cs typeface="Courier New" panose="02070309020205020404" pitchFamily="49" charset="0"/>
              </a:rPr>
              <a:t> ili što je još gore na divljim odlagalištima. </a:t>
            </a:r>
            <a:r>
              <a:rPr lang="hr-HR" b="1" dirty="0">
                <a:solidFill>
                  <a:srgbClr val="3B7F32"/>
                </a:solidFill>
                <a:latin typeface="Courier New" panose="02070309020205020404" pitchFamily="49" charset="0"/>
                <a:cs typeface="Courier New" panose="02070309020205020404" pitchFamily="49" charset="0"/>
              </a:rPr>
              <a:t>Hrvatska je jedna od tri zemlje Europske unije koja odlaže najviše otpada na odlagalištima. </a:t>
            </a:r>
          </a:p>
        </p:txBody>
      </p:sp>
      <p:sp>
        <p:nvSpPr>
          <p:cNvPr id="7" name="Pravokutnik 6">
            <a:extLst>
              <a:ext uri="{FF2B5EF4-FFF2-40B4-BE49-F238E27FC236}">
                <a16:creationId xmlns:a16="http://schemas.microsoft.com/office/drawing/2014/main" id="{0EAB8730-44C5-4BAF-A7EE-53946467B99F}"/>
              </a:ext>
            </a:extLst>
          </p:cNvPr>
          <p:cNvSpPr/>
          <p:nvPr/>
        </p:nvSpPr>
        <p:spPr>
          <a:xfrm>
            <a:off x="1545273" y="4776311"/>
            <a:ext cx="9322516" cy="369332"/>
          </a:xfrm>
          <a:prstGeom prst="rect">
            <a:avLst/>
          </a:prstGeom>
        </p:spPr>
        <p:txBody>
          <a:bodyPr wrap="square">
            <a:spAutoFit/>
          </a:bodyPr>
          <a:lstStyle/>
          <a:p>
            <a:pPr algn="ctr"/>
            <a:r>
              <a:rPr lang="hr-HR" dirty="0">
                <a:solidFill>
                  <a:srgbClr val="3B7F32"/>
                </a:solidFill>
                <a:latin typeface="Courier New" panose="02070309020205020404" pitchFamily="49" charset="0"/>
                <a:cs typeface="Courier New" panose="02070309020205020404" pitchFamily="49" charset="0"/>
              </a:rPr>
              <a:t>ta količina raste iz godine u godinu </a:t>
            </a:r>
          </a:p>
        </p:txBody>
      </p:sp>
      <p:pic>
        <p:nvPicPr>
          <p:cNvPr id="9" name="Picture 2">
            <a:extLst>
              <a:ext uri="{FF2B5EF4-FFF2-40B4-BE49-F238E27FC236}">
                <a16:creationId xmlns:a16="http://schemas.microsoft.com/office/drawing/2014/main" id="{7DDE4ABA-A256-4B6D-8590-929CD68D941D}"/>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49427"/>
            <a:ext cx="3389436" cy="1544706"/>
          </a:xfrm>
          <a:prstGeom prst="rect">
            <a:avLst/>
          </a:prstGeom>
        </p:spPr>
      </p:pic>
      <p:pic>
        <p:nvPicPr>
          <p:cNvPr id="10" name="Slika 9">
            <a:extLst>
              <a:ext uri="{FF2B5EF4-FFF2-40B4-BE49-F238E27FC236}">
                <a16:creationId xmlns:a16="http://schemas.microsoft.com/office/drawing/2014/main" id="{BCB643FC-D322-4103-92C6-1FB1E40F912E}"/>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11" name="Slika 10">
            <a:extLst>
              <a:ext uri="{FF2B5EF4-FFF2-40B4-BE49-F238E27FC236}">
                <a16:creationId xmlns:a16="http://schemas.microsoft.com/office/drawing/2014/main" id="{DC6DFA38-E228-4C62-836A-9B41A5C87A6D}"/>
              </a:ext>
            </a:extLst>
          </p:cNvPr>
          <p:cNvPicPr>
            <a:picLocks noChangeAspect="1"/>
          </p:cNvPicPr>
          <p:nvPr/>
        </p:nvPicPr>
        <p:blipFill>
          <a:blip r:embed="rId5"/>
          <a:stretch>
            <a:fillRect/>
          </a:stretch>
        </p:blipFill>
        <p:spPr>
          <a:xfrm>
            <a:off x="6900753" y="313886"/>
            <a:ext cx="5291247" cy="887318"/>
          </a:xfrm>
          <a:prstGeom prst="rect">
            <a:avLst/>
          </a:prstGeom>
        </p:spPr>
      </p:pic>
      <p:sp>
        <p:nvSpPr>
          <p:cNvPr id="2" name="Pravokutnik 1">
            <a:extLst>
              <a:ext uri="{FF2B5EF4-FFF2-40B4-BE49-F238E27FC236}">
                <a16:creationId xmlns:a16="http://schemas.microsoft.com/office/drawing/2014/main" id="{E707AF55-8478-437B-BBDD-4AD2114FBCC7}"/>
              </a:ext>
            </a:extLst>
          </p:cNvPr>
          <p:cNvSpPr/>
          <p:nvPr/>
        </p:nvSpPr>
        <p:spPr>
          <a:xfrm>
            <a:off x="1634024" y="1766462"/>
            <a:ext cx="9233765" cy="2677656"/>
          </a:xfrm>
          <a:prstGeom prst="rect">
            <a:avLst/>
          </a:prstGeom>
        </p:spPr>
        <p:txBody>
          <a:bodyPr wrap="square">
            <a:spAutoFit/>
          </a:bodyPr>
          <a:lstStyle/>
          <a:p>
            <a:pPr algn="ctr"/>
            <a:r>
              <a:rPr lang="hr-HR" sz="2400" b="1" dirty="0">
                <a:solidFill>
                  <a:srgbClr val="3B7F32"/>
                </a:solidFill>
                <a:latin typeface="Courier New" panose="02070309020205020404" pitchFamily="49" charset="0"/>
                <a:cs typeface="Courier New" panose="02070309020205020404" pitchFamily="49" charset="0"/>
              </a:rPr>
              <a:t>Količina komunalnog otpada proizvedenog u Hrvatskoj u 2017. godini (HAOP) – 1.716.411 t, odnosno 416 kg/stanovniku</a:t>
            </a:r>
          </a:p>
          <a:p>
            <a:pPr algn="ctr"/>
            <a:endParaRPr lang="hr-HR" sz="2400" b="1" dirty="0">
              <a:solidFill>
                <a:srgbClr val="3B7F32"/>
              </a:solidFill>
              <a:latin typeface="Courier New" panose="02070309020205020404" pitchFamily="49" charset="0"/>
              <a:cs typeface="Courier New" panose="02070309020205020404" pitchFamily="49" charset="0"/>
            </a:endParaRPr>
          </a:p>
          <a:p>
            <a:pPr algn="ctr"/>
            <a:r>
              <a:rPr lang="hr-HR" sz="2400" b="1" dirty="0">
                <a:solidFill>
                  <a:srgbClr val="3B7F32"/>
                </a:solidFill>
                <a:latin typeface="Courier New" panose="02070309020205020404" pitchFamily="49" charset="0"/>
                <a:cs typeface="Courier New" panose="02070309020205020404" pitchFamily="49" charset="0"/>
              </a:rPr>
              <a:t>Količina komunalnog otpada proizvedenog u Krapinsko – zagorskoj županiji – 28.195 t, odnosno 222 kg/stanovniku</a:t>
            </a:r>
          </a:p>
        </p:txBody>
      </p:sp>
    </p:spTree>
    <p:extLst>
      <p:ext uri="{BB962C8B-B14F-4D97-AF65-F5344CB8AC3E}">
        <p14:creationId xmlns:p14="http://schemas.microsoft.com/office/powerpoint/2010/main" val="366977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3"/>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4"/>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A4311DF0-0020-40AB-A155-C2F48B2C10FD}"/>
              </a:ext>
            </a:extLst>
          </p:cNvPr>
          <p:cNvSpPr/>
          <p:nvPr/>
        </p:nvSpPr>
        <p:spPr>
          <a:xfrm>
            <a:off x="6388313" y="4920733"/>
            <a:ext cx="5095875" cy="369332"/>
          </a:xfrm>
          <a:prstGeom prst="rect">
            <a:avLst/>
          </a:prstGeom>
        </p:spPr>
        <p:txBody>
          <a:bodyPr wrap="square">
            <a:spAutoFit/>
          </a:bodyPr>
          <a:lstStyle/>
          <a:p>
            <a:pPr algn="just"/>
            <a:endParaRPr lang="hr-HR" dirty="0">
              <a:solidFill>
                <a:schemeClr val="accent6">
                  <a:lumMod val="75000"/>
                </a:schemeClr>
              </a:solidFill>
              <a:latin typeface="Courier New" panose="02070309020205020404" pitchFamily="49" charset="0"/>
              <a:cs typeface="Courier New" panose="02070309020205020404" pitchFamily="49" charset="0"/>
            </a:endParaRPr>
          </a:p>
        </p:txBody>
      </p:sp>
      <p:sp>
        <p:nvSpPr>
          <p:cNvPr id="8" name="Pravokutnik 7">
            <a:extLst>
              <a:ext uri="{FF2B5EF4-FFF2-40B4-BE49-F238E27FC236}">
                <a16:creationId xmlns:a16="http://schemas.microsoft.com/office/drawing/2014/main" id="{F5BF587E-9295-46E1-B5C3-AB8F5CFC0601}"/>
              </a:ext>
            </a:extLst>
          </p:cNvPr>
          <p:cNvSpPr/>
          <p:nvPr/>
        </p:nvSpPr>
        <p:spPr>
          <a:xfrm>
            <a:off x="818147" y="1333992"/>
            <a:ext cx="10666039" cy="584775"/>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Godišnje količine proizvedenog komunalnog otpada u RH u razdoblju od 1995. do 2017. godine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11" name="Pravokutnik 10">
            <a:extLst>
              <a:ext uri="{FF2B5EF4-FFF2-40B4-BE49-F238E27FC236}">
                <a16:creationId xmlns:a16="http://schemas.microsoft.com/office/drawing/2014/main" id="{A8B6AC50-3E1F-448C-9CB3-8A098FF14E32}"/>
              </a:ext>
            </a:extLst>
          </p:cNvPr>
          <p:cNvSpPr/>
          <p:nvPr/>
        </p:nvSpPr>
        <p:spPr>
          <a:xfrm>
            <a:off x="381625" y="5821583"/>
            <a:ext cx="11539082" cy="954107"/>
          </a:xfrm>
          <a:prstGeom prst="rect">
            <a:avLst/>
          </a:prstGeom>
        </p:spPr>
        <p:txBody>
          <a:bodyPr wrap="square">
            <a:spAutoFit/>
          </a:bodyPr>
          <a:lstStyle/>
          <a:p>
            <a:pPr algn="just"/>
            <a:r>
              <a:rPr lang="hr-HR" sz="1400" dirty="0">
                <a:solidFill>
                  <a:schemeClr val="accent6">
                    <a:lumMod val="75000"/>
                  </a:schemeClr>
                </a:solidFill>
                <a:latin typeface="Courier New" panose="02070309020205020404" pitchFamily="49" charset="0"/>
                <a:cs typeface="Courier New" panose="02070309020205020404" pitchFamily="49" charset="0"/>
              </a:rPr>
              <a:t>Porast količine komunalnog otpada bilježi se do 2008. godine nakon čega slijedi smanjenje prijavljenih količina do 2010. godine, od kada se ukupne količine kreću između 1,6 milijuna tona i 1,7 milijuna tona. Iznimno se u 2013. godini bilježe nešto veće vrijednosti uslijed povećane količine otpada od sanacije divljih odlagališta, otpadne zemlje i kamenja te otpadnog metala i papira. </a:t>
            </a:r>
          </a:p>
        </p:txBody>
      </p:sp>
      <p:pic>
        <p:nvPicPr>
          <p:cNvPr id="3" name="Slika 2">
            <a:extLst>
              <a:ext uri="{FF2B5EF4-FFF2-40B4-BE49-F238E27FC236}">
                <a16:creationId xmlns:a16="http://schemas.microsoft.com/office/drawing/2014/main" id="{9D371BEC-63D7-4AE3-B8DC-CB4C1E694427}"/>
              </a:ext>
            </a:extLst>
          </p:cNvPr>
          <p:cNvPicPr>
            <a:picLocks noChangeAspect="1"/>
          </p:cNvPicPr>
          <p:nvPr/>
        </p:nvPicPr>
        <p:blipFill>
          <a:blip r:embed="rId5"/>
          <a:stretch>
            <a:fillRect/>
          </a:stretch>
        </p:blipFill>
        <p:spPr>
          <a:xfrm>
            <a:off x="2169716" y="2060520"/>
            <a:ext cx="7962900" cy="3761063"/>
          </a:xfrm>
          <a:prstGeom prst="rect">
            <a:avLst/>
          </a:prstGeom>
        </p:spPr>
      </p:pic>
    </p:spTree>
    <p:extLst>
      <p:ext uri="{BB962C8B-B14F-4D97-AF65-F5344CB8AC3E}">
        <p14:creationId xmlns:p14="http://schemas.microsoft.com/office/powerpoint/2010/main" val="385199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3"/>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4"/>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A4311DF0-0020-40AB-A155-C2F48B2C10FD}"/>
              </a:ext>
            </a:extLst>
          </p:cNvPr>
          <p:cNvSpPr/>
          <p:nvPr/>
        </p:nvSpPr>
        <p:spPr>
          <a:xfrm>
            <a:off x="6388313" y="4920733"/>
            <a:ext cx="5095875" cy="369332"/>
          </a:xfrm>
          <a:prstGeom prst="rect">
            <a:avLst/>
          </a:prstGeom>
        </p:spPr>
        <p:txBody>
          <a:bodyPr wrap="square">
            <a:spAutoFit/>
          </a:bodyPr>
          <a:lstStyle/>
          <a:p>
            <a:pPr algn="just"/>
            <a:endParaRPr lang="hr-HR" dirty="0">
              <a:solidFill>
                <a:schemeClr val="accent6">
                  <a:lumMod val="75000"/>
                </a:schemeClr>
              </a:solidFill>
              <a:latin typeface="Courier New" panose="02070309020205020404" pitchFamily="49" charset="0"/>
              <a:cs typeface="Courier New" panose="02070309020205020404" pitchFamily="49" charset="0"/>
            </a:endParaRPr>
          </a:p>
        </p:txBody>
      </p:sp>
      <p:sp>
        <p:nvSpPr>
          <p:cNvPr id="8" name="Pravokutnik 7">
            <a:extLst>
              <a:ext uri="{FF2B5EF4-FFF2-40B4-BE49-F238E27FC236}">
                <a16:creationId xmlns:a16="http://schemas.microsoft.com/office/drawing/2014/main" id="{F5BF587E-9295-46E1-B5C3-AB8F5CFC0601}"/>
              </a:ext>
            </a:extLst>
          </p:cNvPr>
          <p:cNvSpPr/>
          <p:nvPr/>
        </p:nvSpPr>
        <p:spPr>
          <a:xfrm>
            <a:off x="818149" y="1210496"/>
            <a:ext cx="10666039" cy="800219"/>
          </a:xfrm>
          <a:prstGeom prst="rect">
            <a:avLst/>
          </a:prstGeom>
        </p:spPr>
        <p:txBody>
          <a:bodyPr wrap="square">
            <a:spAutoFit/>
          </a:bodyPr>
          <a:lstStyle/>
          <a:p>
            <a:pPr algn="ctr"/>
            <a:endParaRPr lang="hr-HR" sz="1400" b="1" dirty="0">
              <a:solidFill>
                <a:schemeClr val="accent6">
                  <a:lumMod val="75000"/>
                </a:schemeClr>
              </a:solidFill>
              <a:latin typeface="Courier New" panose="02070309020205020404" pitchFamily="49" charset="0"/>
              <a:cs typeface="Courier New" panose="02070309020205020404" pitchFamily="49" charset="0"/>
            </a:endParaRPr>
          </a:p>
          <a:p>
            <a:pPr algn="ctr"/>
            <a:r>
              <a:rPr lang="pl-PL" sz="1400" b="1" dirty="0">
                <a:solidFill>
                  <a:schemeClr val="accent6">
                    <a:lumMod val="75000"/>
                  </a:schemeClr>
                </a:solidFill>
                <a:latin typeface="Courier New" panose="02070309020205020404" pitchFamily="49" charset="0"/>
                <a:cs typeface="Courier New" panose="02070309020205020404" pitchFamily="49" charset="0"/>
              </a:rPr>
              <a:t> </a:t>
            </a:r>
            <a:r>
              <a:rPr lang="pl-PL" sz="1600" b="1" dirty="0">
                <a:solidFill>
                  <a:schemeClr val="accent6">
                    <a:lumMod val="75000"/>
                  </a:schemeClr>
                </a:solidFill>
                <a:latin typeface="Courier New" panose="02070309020205020404" pitchFamily="49" charset="0"/>
                <a:cs typeface="Courier New" panose="02070309020205020404" pitchFamily="49" charset="0"/>
              </a:rPr>
              <a:t>Godišnje količine proizvedenog komunalnog otpada po stanovniku u RH u razdoblju od 1995. do 2017. (HAOP)</a:t>
            </a:r>
            <a:endParaRPr lang="hr-HR" sz="14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2D178616-125B-4C66-A7A9-7B12E7494D33}"/>
              </a:ext>
            </a:extLst>
          </p:cNvPr>
          <p:cNvPicPr>
            <a:picLocks noChangeAspect="1"/>
          </p:cNvPicPr>
          <p:nvPr/>
        </p:nvPicPr>
        <p:blipFill>
          <a:blip r:embed="rId5"/>
          <a:stretch>
            <a:fillRect/>
          </a:stretch>
        </p:blipFill>
        <p:spPr>
          <a:xfrm>
            <a:off x="1408800" y="2146540"/>
            <a:ext cx="9373500" cy="4271037"/>
          </a:xfrm>
          <a:prstGeom prst="rect">
            <a:avLst/>
          </a:prstGeom>
        </p:spPr>
      </p:pic>
    </p:spTree>
    <p:extLst>
      <p:ext uri="{BB962C8B-B14F-4D97-AF65-F5344CB8AC3E}">
        <p14:creationId xmlns:p14="http://schemas.microsoft.com/office/powerpoint/2010/main" val="302143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pic>
        <p:nvPicPr>
          <p:cNvPr id="4" name="Slika 3">
            <a:extLst>
              <a:ext uri="{FF2B5EF4-FFF2-40B4-BE49-F238E27FC236}">
                <a16:creationId xmlns:a16="http://schemas.microsoft.com/office/drawing/2014/main" id="{99B5CF66-2346-4978-92E8-9CE2755593BF}"/>
              </a:ext>
            </a:extLst>
          </p:cNvPr>
          <p:cNvPicPr>
            <a:picLocks noChangeAspect="1"/>
          </p:cNvPicPr>
          <p:nvPr/>
        </p:nvPicPr>
        <p:blipFill>
          <a:blip r:embed="rId4"/>
          <a:stretch>
            <a:fillRect/>
          </a:stretch>
        </p:blipFill>
        <p:spPr>
          <a:xfrm>
            <a:off x="455740" y="1532588"/>
            <a:ext cx="6445013" cy="3362351"/>
          </a:xfrm>
          <a:prstGeom prst="rect">
            <a:avLst/>
          </a:prstGeom>
        </p:spPr>
      </p:pic>
      <p:sp>
        <p:nvSpPr>
          <p:cNvPr id="8" name="Pravokutnik 7">
            <a:extLst>
              <a:ext uri="{FF2B5EF4-FFF2-40B4-BE49-F238E27FC236}">
                <a16:creationId xmlns:a16="http://schemas.microsoft.com/office/drawing/2014/main" id="{8835AA27-F07A-4380-AA2C-D0C32C73E03A}"/>
              </a:ext>
            </a:extLst>
          </p:cNvPr>
          <p:cNvSpPr/>
          <p:nvPr/>
        </p:nvSpPr>
        <p:spPr>
          <a:xfrm>
            <a:off x="455740" y="5217574"/>
            <a:ext cx="6096000" cy="523220"/>
          </a:xfrm>
          <a:prstGeom prst="rect">
            <a:avLst/>
          </a:prstGeom>
        </p:spPr>
        <p:txBody>
          <a:bodyPr>
            <a:spAutoFit/>
          </a:bodyPr>
          <a:lstStyle/>
          <a:p>
            <a:pPr algn="ctr"/>
            <a:r>
              <a:rPr lang="pl-PL" sz="1400" b="1" dirty="0">
                <a:solidFill>
                  <a:schemeClr val="accent6">
                    <a:lumMod val="75000"/>
                  </a:schemeClr>
                </a:solidFill>
                <a:latin typeface="Courier New" panose="02070309020205020404" pitchFamily="49" charset="0"/>
                <a:cs typeface="Courier New" panose="02070309020205020404" pitchFamily="49" charset="0"/>
              </a:rPr>
              <a:t>Količine odvojeno sakupljenog komunalnog otpada u RH u razdoblju od 2010. do 2017. (HAOP) </a:t>
            </a:r>
            <a:endParaRPr lang="hr-HR" sz="14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10" name="Pravokutnik 9">
            <a:extLst>
              <a:ext uri="{FF2B5EF4-FFF2-40B4-BE49-F238E27FC236}">
                <a16:creationId xmlns:a16="http://schemas.microsoft.com/office/drawing/2014/main" id="{5828AF27-279E-477D-B7C9-23B1E91FB9E3}"/>
              </a:ext>
            </a:extLst>
          </p:cNvPr>
          <p:cNvSpPr/>
          <p:nvPr/>
        </p:nvSpPr>
        <p:spPr>
          <a:xfrm>
            <a:off x="6773735" y="1506740"/>
            <a:ext cx="5291246" cy="4031873"/>
          </a:xfrm>
          <a:prstGeom prst="rect">
            <a:avLst/>
          </a:prstGeom>
        </p:spPr>
        <p:txBody>
          <a:bodyPr wrap="square">
            <a:spAutoFit/>
          </a:bodyPr>
          <a:lstStyle/>
          <a:p>
            <a:pPr algn="just"/>
            <a:r>
              <a:rPr lang="hr-HR" sz="1600" dirty="0">
                <a:solidFill>
                  <a:schemeClr val="accent6">
                    <a:lumMod val="75000"/>
                  </a:schemeClr>
                </a:solidFill>
                <a:latin typeface="Courier New" panose="02070309020205020404" pitchFamily="49" charset="0"/>
                <a:cs typeface="Courier New" panose="02070309020205020404" pitchFamily="49" charset="0"/>
              </a:rPr>
              <a:t>Količine odvojeno sakupljenog komunalnog otpada (uključujući i mješoviti otpad poput glomaznog otpada, otpada od čišćenja ulica i dr.) u porastu su do 2013. godine. Najveći porast zabilježen je u 2012. godini čemu pridonijelo uključivanje u izračun količina komunalnog otpada iz uslužnog sektora koje se mogu smatrati komunalnim otpadom te količina sakupljenih u okviru sustava za posebne kategorije otpada koji organizira FZOEU. </a:t>
            </a:r>
          </a:p>
          <a:p>
            <a:pPr algn="just"/>
            <a:r>
              <a:rPr lang="hr-HR" sz="1600" dirty="0">
                <a:solidFill>
                  <a:schemeClr val="accent6">
                    <a:lumMod val="75000"/>
                  </a:schemeClr>
                </a:solidFill>
                <a:latin typeface="Courier New" panose="02070309020205020404" pitchFamily="49" charset="0"/>
                <a:cs typeface="Courier New" panose="02070309020205020404" pitchFamily="49" charset="0"/>
              </a:rPr>
              <a:t>Najveći porast odvojenog sakupljanja u razdoblju od 2010. do 2017. godine zabilježen je za papir i karton, biootpad i plastiku. </a:t>
            </a:r>
          </a:p>
        </p:txBody>
      </p:sp>
    </p:spTree>
    <p:extLst>
      <p:ext uri="{BB962C8B-B14F-4D97-AF65-F5344CB8AC3E}">
        <p14:creationId xmlns:p14="http://schemas.microsoft.com/office/powerpoint/2010/main" val="421449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pic>
        <p:nvPicPr>
          <p:cNvPr id="3" name="Slika 2">
            <a:extLst>
              <a:ext uri="{FF2B5EF4-FFF2-40B4-BE49-F238E27FC236}">
                <a16:creationId xmlns:a16="http://schemas.microsoft.com/office/drawing/2014/main" id="{204983F1-F3A8-4238-9F26-AFB343B86ADD}"/>
              </a:ext>
            </a:extLst>
          </p:cNvPr>
          <p:cNvPicPr>
            <a:picLocks noChangeAspect="1"/>
          </p:cNvPicPr>
          <p:nvPr/>
        </p:nvPicPr>
        <p:blipFill>
          <a:blip r:embed="rId4"/>
          <a:stretch>
            <a:fillRect/>
          </a:stretch>
        </p:blipFill>
        <p:spPr>
          <a:xfrm>
            <a:off x="1899049" y="1207544"/>
            <a:ext cx="8393899" cy="3981247"/>
          </a:xfrm>
          <a:prstGeom prst="rect">
            <a:avLst/>
          </a:prstGeom>
        </p:spPr>
      </p:pic>
      <p:sp>
        <p:nvSpPr>
          <p:cNvPr id="4" name="Pravokutnik 3">
            <a:extLst>
              <a:ext uri="{FF2B5EF4-FFF2-40B4-BE49-F238E27FC236}">
                <a16:creationId xmlns:a16="http://schemas.microsoft.com/office/drawing/2014/main" id="{3CE74284-D239-4317-A9B2-261B5E61CA45}"/>
              </a:ext>
            </a:extLst>
          </p:cNvPr>
          <p:cNvSpPr/>
          <p:nvPr/>
        </p:nvSpPr>
        <p:spPr>
          <a:xfrm>
            <a:off x="3047998" y="5335036"/>
            <a:ext cx="6096000" cy="830997"/>
          </a:xfrm>
          <a:prstGeom prst="rect">
            <a:avLst/>
          </a:prstGeom>
        </p:spPr>
        <p:txBody>
          <a:bodyPr>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Udio odvojeno sakupljenog komunalnog otpada i miješanog komunalnog otpada u RH u razdoblju od 2010. do 2017. HAOP</a:t>
            </a:r>
          </a:p>
        </p:txBody>
      </p:sp>
    </p:spTree>
    <p:extLst>
      <p:ext uri="{BB962C8B-B14F-4D97-AF65-F5344CB8AC3E}">
        <p14:creationId xmlns:p14="http://schemas.microsoft.com/office/powerpoint/2010/main" val="91430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pic>
        <p:nvPicPr>
          <p:cNvPr id="3" name="Slika 2">
            <a:extLst>
              <a:ext uri="{FF2B5EF4-FFF2-40B4-BE49-F238E27FC236}">
                <a16:creationId xmlns:a16="http://schemas.microsoft.com/office/drawing/2014/main" id="{605EC23A-72CB-45CC-A5B9-3E9093B108FA}"/>
              </a:ext>
            </a:extLst>
          </p:cNvPr>
          <p:cNvPicPr>
            <a:picLocks noChangeAspect="1"/>
          </p:cNvPicPr>
          <p:nvPr/>
        </p:nvPicPr>
        <p:blipFill>
          <a:blip r:embed="rId4"/>
          <a:stretch>
            <a:fillRect/>
          </a:stretch>
        </p:blipFill>
        <p:spPr>
          <a:xfrm>
            <a:off x="231299" y="1629450"/>
            <a:ext cx="6055201" cy="3041605"/>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231299" y="4981709"/>
            <a:ext cx="6096000" cy="584775"/>
          </a:xfrm>
          <a:prstGeom prst="rect">
            <a:avLst/>
          </a:prstGeom>
        </p:spPr>
        <p:txBody>
          <a:bodyPr>
            <a:spAutoFit/>
          </a:bodyPr>
          <a:lstStyle/>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Količine komunalnog otpada upućenog na oporabu u RH u razdoblju od 2010. do 2017. (HAOP)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5" name="Slika 4">
            <a:extLst>
              <a:ext uri="{FF2B5EF4-FFF2-40B4-BE49-F238E27FC236}">
                <a16:creationId xmlns:a16="http://schemas.microsoft.com/office/drawing/2014/main" id="{49A7C316-BCD0-459C-AA43-658348762C1F}"/>
              </a:ext>
            </a:extLst>
          </p:cNvPr>
          <p:cNvPicPr>
            <a:picLocks noChangeAspect="1"/>
          </p:cNvPicPr>
          <p:nvPr/>
        </p:nvPicPr>
        <p:blipFill>
          <a:blip r:embed="rId5"/>
          <a:stretch>
            <a:fillRect/>
          </a:stretch>
        </p:blipFill>
        <p:spPr>
          <a:xfrm>
            <a:off x="6306899" y="1476539"/>
            <a:ext cx="5629275" cy="3479194"/>
          </a:xfrm>
          <a:prstGeom prst="rect">
            <a:avLst/>
          </a:prstGeom>
        </p:spPr>
      </p:pic>
      <p:sp>
        <p:nvSpPr>
          <p:cNvPr id="6" name="Pravokutnik 5">
            <a:extLst>
              <a:ext uri="{FF2B5EF4-FFF2-40B4-BE49-F238E27FC236}">
                <a16:creationId xmlns:a16="http://schemas.microsoft.com/office/drawing/2014/main" id="{8697C82B-24B9-4F0B-9779-96E1601DD6DD}"/>
              </a:ext>
            </a:extLst>
          </p:cNvPr>
          <p:cNvSpPr/>
          <p:nvPr/>
        </p:nvSpPr>
        <p:spPr>
          <a:xfrm>
            <a:off x="6471212" y="4981709"/>
            <a:ext cx="5489489" cy="584775"/>
          </a:xfrm>
          <a:prstGeom prst="rect">
            <a:avLst/>
          </a:prstGeom>
        </p:spPr>
        <p:txBody>
          <a:bodyPr wrap="square">
            <a:spAutoFit/>
          </a:bodyPr>
          <a:lstStyle/>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Udio komunalnog otpada upućenog na oporabu u RH u razdoblju od 2010. do 2017. (HAOP)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02500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438275" y="1750952"/>
            <a:ext cx="8303471" cy="584775"/>
          </a:xfrm>
          <a:prstGeom prst="rect">
            <a:avLst/>
          </a:prstGeom>
        </p:spPr>
        <p:txBody>
          <a:bodyPr wrap="square">
            <a:spAutoFit/>
          </a:bodyPr>
          <a:lstStyle/>
          <a:p>
            <a:pPr algn="ctr"/>
            <a:r>
              <a:rPr lang="pl-PL" sz="1600" b="1" dirty="0">
                <a:solidFill>
                  <a:schemeClr val="accent6">
                    <a:lumMod val="75000"/>
                  </a:schemeClr>
                </a:solidFill>
                <a:latin typeface="Courier New" panose="02070309020205020404" pitchFamily="49" charset="0"/>
                <a:cs typeface="Courier New" panose="02070309020205020404" pitchFamily="49" charset="0"/>
              </a:rPr>
              <a:t>Količine odloženog komunalnog otpada u razdoblju od 2010. do 2017.(HAOP)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6" name="Pravokutnik 5">
            <a:extLst>
              <a:ext uri="{FF2B5EF4-FFF2-40B4-BE49-F238E27FC236}">
                <a16:creationId xmlns:a16="http://schemas.microsoft.com/office/drawing/2014/main" id="{8697C82B-24B9-4F0B-9779-96E1601DD6DD}"/>
              </a:ext>
            </a:extLst>
          </p:cNvPr>
          <p:cNvSpPr/>
          <p:nvPr/>
        </p:nvSpPr>
        <p:spPr>
          <a:xfrm>
            <a:off x="1438275" y="5113138"/>
            <a:ext cx="8434773" cy="1169551"/>
          </a:xfrm>
          <a:prstGeom prst="rect">
            <a:avLst/>
          </a:prstGeom>
        </p:spPr>
        <p:txBody>
          <a:bodyPr wrap="square">
            <a:spAutoFit/>
          </a:bodyPr>
          <a:lstStyle/>
          <a:p>
            <a:pPr algn="just"/>
            <a:r>
              <a:rPr lang="hr-HR" sz="1400" dirty="0">
                <a:solidFill>
                  <a:schemeClr val="accent6">
                    <a:lumMod val="75000"/>
                  </a:schemeClr>
                </a:solidFill>
                <a:latin typeface="Courier New" panose="02070309020205020404" pitchFamily="49" charset="0"/>
                <a:cs typeface="Courier New" panose="02070309020205020404" pitchFamily="49" charset="0"/>
              </a:rPr>
              <a:t>Količine komunalnog otpada upućenog na odlaganje smanjile su se u razdoblju od 2010. do 2017. godine za 20%, što se djelomično može pripisati smanjenoj proizvodnji miješanog komunalnog otpada i ostalog otpada iz kućanstava te porastu odvojenog sakupljanja pojedinih frakcija, ali i boljoj kvaliteti podataka uslijed uvođenja vaga na odlagališta. </a:t>
            </a:r>
            <a:endParaRPr lang="hr-HR" sz="14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7" name="Slika 6">
            <a:extLst>
              <a:ext uri="{FF2B5EF4-FFF2-40B4-BE49-F238E27FC236}">
                <a16:creationId xmlns:a16="http://schemas.microsoft.com/office/drawing/2014/main" id="{1AE2F756-F3C2-4696-8B8B-227B36BDA27B}"/>
              </a:ext>
            </a:extLst>
          </p:cNvPr>
          <p:cNvPicPr>
            <a:picLocks noChangeAspect="1"/>
          </p:cNvPicPr>
          <p:nvPr/>
        </p:nvPicPr>
        <p:blipFill>
          <a:blip r:embed="rId4"/>
          <a:stretch>
            <a:fillRect/>
          </a:stretch>
        </p:blipFill>
        <p:spPr>
          <a:xfrm>
            <a:off x="1438275" y="2345031"/>
            <a:ext cx="8303471" cy="2758803"/>
          </a:xfrm>
          <a:prstGeom prst="rect">
            <a:avLst/>
          </a:prstGeom>
        </p:spPr>
      </p:pic>
    </p:spTree>
    <p:extLst>
      <p:ext uri="{BB962C8B-B14F-4D97-AF65-F5344CB8AC3E}">
        <p14:creationId xmlns:p14="http://schemas.microsoft.com/office/powerpoint/2010/main" val="10891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2000250" y="1439874"/>
            <a:ext cx="7429500" cy="830997"/>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Obuhvat stanovništva organiziranim sakupljanjem komunalnog otpada </a:t>
            </a:r>
          </a:p>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u RH u 2017.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7" name="Slika 6">
            <a:extLst>
              <a:ext uri="{FF2B5EF4-FFF2-40B4-BE49-F238E27FC236}">
                <a16:creationId xmlns:a16="http://schemas.microsoft.com/office/drawing/2014/main" id="{1391F1C9-AD6B-4FEF-A24A-E13BCA6C4089}"/>
              </a:ext>
            </a:extLst>
          </p:cNvPr>
          <p:cNvPicPr>
            <a:picLocks noChangeAspect="1"/>
          </p:cNvPicPr>
          <p:nvPr/>
        </p:nvPicPr>
        <p:blipFill>
          <a:blip r:embed="rId4"/>
          <a:stretch>
            <a:fillRect/>
          </a:stretch>
        </p:blipFill>
        <p:spPr>
          <a:xfrm>
            <a:off x="2000250" y="2193015"/>
            <a:ext cx="7429500" cy="4304250"/>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Rukopis 7">
                <a:extLst>
                  <a:ext uri="{FF2B5EF4-FFF2-40B4-BE49-F238E27FC236}">
                    <a16:creationId xmlns:a16="http://schemas.microsoft.com/office/drawing/2014/main" id="{9497363E-A50A-4D18-B7F8-86035246AB49}"/>
                  </a:ext>
                </a:extLst>
              </p14:cNvPr>
              <p14:cNvContentPartPr/>
              <p14:nvPr/>
            </p14:nvContentPartPr>
            <p14:xfrm>
              <a:off x="2113995" y="2884500"/>
              <a:ext cx="7228080" cy="118080"/>
            </p14:xfrm>
          </p:contentPart>
        </mc:Choice>
        <mc:Fallback xmlns="">
          <p:pic>
            <p:nvPicPr>
              <p:cNvPr id="8" name="Rukopis 7">
                <a:extLst>
                  <a:ext uri="{FF2B5EF4-FFF2-40B4-BE49-F238E27FC236}">
                    <a16:creationId xmlns:a16="http://schemas.microsoft.com/office/drawing/2014/main" id="{9497363E-A50A-4D18-B7F8-86035246AB49}"/>
                  </a:ext>
                </a:extLst>
              </p:cNvPr>
              <p:cNvPicPr/>
              <p:nvPr/>
            </p:nvPicPr>
            <p:blipFill>
              <a:blip r:embed="rId6"/>
              <a:stretch>
                <a:fillRect/>
              </a:stretch>
            </p:blipFill>
            <p:spPr>
              <a:xfrm>
                <a:off x="2060355" y="2776860"/>
                <a:ext cx="7335720" cy="333720"/>
              </a:xfrm>
              <a:prstGeom prst="rect">
                <a:avLst/>
              </a:prstGeom>
            </p:spPr>
          </p:pic>
        </mc:Fallback>
      </mc:AlternateContent>
    </p:spTree>
    <p:extLst>
      <p:ext uri="{BB962C8B-B14F-4D97-AF65-F5344CB8AC3E}">
        <p14:creationId xmlns:p14="http://schemas.microsoft.com/office/powerpoint/2010/main" val="104484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D62D5F-76E8-4338-9BA5-B4F6D0050401}"/>
              </a:ext>
            </a:extLst>
          </p:cNvPr>
          <p:cNvSpPr txBox="1"/>
          <p:nvPr/>
        </p:nvSpPr>
        <p:spPr>
          <a:xfrm>
            <a:off x="838200" y="295796"/>
            <a:ext cx="2547492" cy="523220"/>
          </a:xfrm>
          <a:prstGeom prst="rect">
            <a:avLst/>
          </a:prstGeom>
          <a:noFill/>
        </p:spPr>
        <p:txBody>
          <a:bodyPr wrap="none" rtlCol="0">
            <a:spAutoFit/>
          </a:bodyPr>
          <a:lstStyle/>
          <a:p>
            <a:r>
              <a:rPr lang="hr-HR" sz="2800" b="1" dirty="0">
                <a:solidFill>
                  <a:srgbClr val="3B7F32"/>
                </a:solidFill>
                <a:latin typeface="Courier New" panose="02070309020205020404" pitchFamily="49" charset="0"/>
                <a:cs typeface="Courier New" panose="02070309020205020404" pitchFamily="49" charset="0"/>
              </a:rPr>
              <a:t>Problem je…</a:t>
            </a:r>
          </a:p>
        </p:txBody>
      </p:sp>
      <p:sp>
        <p:nvSpPr>
          <p:cNvPr id="5" name="Rectangle 4">
            <a:extLst>
              <a:ext uri="{FF2B5EF4-FFF2-40B4-BE49-F238E27FC236}">
                <a16:creationId xmlns:a16="http://schemas.microsoft.com/office/drawing/2014/main" id="{148710CB-EE5F-45A3-A189-A9C6CC2F2EB7}"/>
              </a:ext>
            </a:extLst>
          </p:cNvPr>
          <p:cNvSpPr/>
          <p:nvPr/>
        </p:nvSpPr>
        <p:spPr>
          <a:xfrm>
            <a:off x="4009674" y="2930452"/>
            <a:ext cx="4571414" cy="1286879"/>
          </a:xfrm>
          <a:prstGeom prst="rect">
            <a:avLst/>
          </a:prstGeom>
          <a:ln>
            <a:solidFill>
              <a:srgbClr val="3B7F32"/>
            </a:solidFill>
          </a:ln>
        </p:spPr>
        <p:style>
          <a:lnRef idx="2">
            <a:schemeClr val="accent2"/>
          </a:lnRef>
          <a:fillRef idx="1">
            <a:schemeClr val="lt1"/>
          </a:fillRef>
          <a:effectRef idx="0">
            <a:schemeClr val="accent2"/>
          </a:effectRef>
          <a:fontRef idx="minor">
            <a:schemeClr val="dk1"/>
          </a:fontRef>
        </p:style>
        <p:txBody>
          <a:bodyPr anchor="ctr"/>
          <a:lstStyle/>
          <a:p>
            <a:pPr algn="ctr"/>
            <a:r>
              <a:rPr lang="hr-HR" sz="1800" b="1" dirty="0">
                <a:solidFill>
                  <a:srgbClr val="3B7F32"/>
                </a:solidFill>
                <a:latin typeface="Courier New" panose="02070309020205020404" pitchFamily="49" charset="0"/>
                <a:cs typeface="Courier New" panose="02070309020205020404" pitchFamily="49" charset="0"/>
              </a:rPr>
              <a:t>Ljudi kupuju sve više proizvoda zbog čega ima i sve više otpada </a:t>
            </a:r>
          </a:p>
        </p:txBody>
      </p:sp>
      <p:sp>
        <p:nvSpPr>
          <p:cNvPr id="6" name="Teardrop 5">
            <a:extLst>
              <a:ext uri="{FF2B5EF4-FFF2-40B4-BE49-F238E27FC236}">
                <a16:creationId xmlns:a16="http://schemas.microsoft.com/office/drawing/2014/main" id="{8B05D497-3ADC-4D91-A52A-061363D5B9FA}"/>
              </a:ext>
            </a:extLst>
          </p:cNvPr>
          <p:cNvSpPr/>
          <p:nvPr/>
        </p:nvSpPr>
        <p:spPr>
          <a:xfrm rot="5227298">
            <a:off x="4058281" y="-144767"/>
            <a:ext cx="2460109" cy="3097556"/>
          </a:xfrm>
          <a:prstGeom prst="teardrop">
            <a:avLst>
              <a:gd name="adj" fmla="val 130175"/>
            </a:avLst>
          </a:prstGeom>
          <a:ln>
            <a:solidFill>
              <a:srgbClr val="3B7F32"/>
            </a:solidFill>
          </a:ln>
        </p:spPr>
        <p:style>
          <a:lnRef idx="2">
            <a:schemeClr val="accent2"/>
          </a:lnRef>
          <a:fillRef idx="1">
            <a:schemeClr val="lt1"/>
          </a:fillRef>
          <a:effectRef idx="0">
            <a:schemeClr val="accent2"/>
          </a:effectRef>
          <a:fontRef idx="minor">
            <a:schemeClr val="dk1"/>
          </a:fontRef>
        </p:style>
        <p:txBody>
          <a:bodyPr vert="vert270" rtlCol="0" anchor="t">
            <a:scene3d>
              <a:camera prst="orthographicFront">
                <a:rot lat="300000" lon="21299997" rev="21299999"/>
              </a:camera>
              <a:lightRig rig="threePt" dir="t"/>
            </a:scene3d>
          </a:bodyPr>
          <a:lstStyle/>
          <a:p>
            <a:pPr algn="ctr"/>
            <a:r>
              <a:rPr lang="hr-HR" sz="1400" dirty="0">
                <a:solidFill>
                  <a:srgbClr val="3B7F32"/>
                </a:solidFill>
                <a:latin typeface="Courier New" panose="02070309020205020404" pitchFamily="49" charset="0"/>
                <a:cs typeface="Courier New" panose="02070309020205020404" pitchFamily="49" charset="0"/>
              </a:rPr>
              <a:t>Neki ljudi nemarno  bacaju otpad u prirodu, pogotovo na mjesta koja za to nisu predviđeno, a  potrebno je jako puno vremena da se on razgradi.  </a:t>
            </a:r>
          </a:p>
        </p:txBody>
      </p:sp>
      <p:sp>
        <p:nvSpPr>
          <p:cNvPr id="7" name="Teardrop 6">
            <a:extLst>
              <a:ext uri="{FF2B5EF4-FFF2-40B4-BE49-F238E27FC236}">
                <a16:creationId xmlns:a16="http://schemas.microsoft.com/office/drawing/2014/main" id="{8CBF11A0-DBF2-4FB6-A676-80C0CB6C419F}"/>
              </a:ext>
            </a:extLst>
          </p:cNvPr>
          <p:cNvSpPr/>
          <p:nvPr/>
        </p:nvSpPr>
        <p:spPr>
          <a:xfrm rot="4619154">
            <a:off x="673400" y="653342"/>
            <a:ext cx="1746877" cy="2771483"/>
          </a:xfrm>
          <a:prstGeom prst="teardrop">
            <a:avLst>
              <a:gd name="adj" fmla="val 160903"/>
            </a:avLst>
          </a:prstGeom>
          <a:ln>
            <a:solidFill>
              <a:srgbClr val="3B7F32"/>
            </a:solidFill>
          </a:ln>
        </p:spPr>
        <p:style>
          <a:lnRef idx="2">
            <a:schemeClr val="accent2"/>
          </a:lnRef>
          <a:fillRef idx="1">
            <a:schemeClr val="lt1"/>
          </a:fillRef>
          <a:effectRef idx="0">
            <a:schemeClr val="accent2"/>
          </a:effectRef>
          <a:fontRef idx="minor">
            <a:schemeClr val="dk1"/>
          </a:fontRef>
        </p:style>
        <p:txBody>
          <a:bodyPr vert="vert270" rtlCol="0" anchor="t"/>
          <a:lstStyle/>
          <a:p>
            <a:pPr algn="ctr"/>
            <a:r>
              <a:rPr lang="hr-HR" sz="1400" dirty="0">
                <a:solidFill>
                  <a:srgbClr val="3B7F32"/>
                </a:solidFill>
                <a:latin typeface="Courier New" panose="02070309020205020404" pitchFamily="49" charset="0"/>
                <a:cs typeface="Courier New" panose="02070309020205020404" pitchFamily="49" charset="0"/>
              </a:rPr>
              <a:t>Neuređena odlagališta otpada velika su opasnost za okoliš i zdravlje ljudi</a:t>
            </a:r>
          </a:p>
        </p:txBody>
      </p:sp>
      <p:sp>
        <p:nvSpPr>
          <p:cNvPr id="8" name="Teardrop 7">
            <a:extLst>
              <a:ext uri="{FF2B5EF4-FFF2-40B4-BE49-F238E27FC236}">
                <a16:creationId xmlns:a16="http://schemas.microsoft.com/office/drawing/2014/main" id="{3DF634D6-6ED8-4012-84AA-499321B2F61E}"/>
              </a:ext>
            </a:extLst>
          </p:cNvPr>
          <p:cNvSpPr/>
          <p:nvPr/>
        </p:nvSpPr>
        <p:spPr>
          <a:xfrm rot="676661">
            <a:off x="1405414" y="3964018"/>
            <a:ext cx="2042334" cy="1870310"/>
          </a:xfrm>
          <a:prstGeom prst="teardrop">
            <a:avLst>
              <a:gd name="adj" fmla="val 132031"/>
            </a:avLst>
          </a:prstGeom>
          <a:solidFill>
            <a:srgbClr val="3B7F32"/>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hr-HR" sz="1400" dirty="0">
                <a:solidFill>
                  <a:schemeClr val="bg1"/>
                </a:solidFill>
                <a:latin typeface="Courier New" panose="02070309020205020404" pitchFamily="49" charset="0"/>
                <a:cs typeface="Courier New" panose="02070309020205020404" pitchFamily="49" charset="0"/>
              </a:rPr>
              <a:t>Mnogi ne znaju da se otpad može ponovno iskoristiti</a:t>
            </a:r>
          </a:p>
        </p:txBody>
      </p:sp>
      <p:sp>
        <p:nvSpPr>
          <p:cNvPr id="9" name="Teardrop 8">
            <a:extLst>
              <a:ext uri="{FF2B5EF4-FFF2-40B4-BE49-F238E27FC236}">
                <a16:creationId xmlns:a16="http://schemas.microsoft.com/office/drawing/2014/main" id="{DD64F2BA-E88D-411A-9956-DDA855D7F3AF}"/>
              </a:ext>
            </a:extLst>
          </p:cNvPr>
          <p:cNvSpPr/>
          <p:nvPr/>
        </p:nvSpPr>
        <p:spPr>
          <a:xfrm rot="16886233">
            <a:off x="5215623" y="4253112"/>
            <a:ext cx="1453816" cy="2055230"/>
          </a:xfrm>
          <a:prstGeom prst="teardrop">
            <a:avLst>
              <a:gd name="adj" fmla="val 113898"/>
            </a:avLst>
          </a:prstGeom>
          <a:ln>
            <a:solidFill>
              <a:srgbClr val="3B7F32"/>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hr-HR" sz="1400" dirty="0">
                <a:solidFill>
                  <a:srgbClr val="3B7F32"/>
                </a:solidFill>
                <a:latin typeface="Courier New" panose="02070309020205020404" pitchFamily="49" charset="0"/>
                <a:cs typeface="Courier New" panose="02070309020205020404" pitchFamily="49" charset="0"/>
              </a:rPr>
              <a:t>Mnogi ne razvrstavaju sve vrste otpada koje bi mogli</a:t>
            </a:r>
          </a:p>
        </p:txBody>
      </p:sp>
      <p:sp>
        <p:nvSpPr>
          <p:cNvPr id="10" name="Teardrop 9">
            <a:extLst>
              <a:ext uri="{FF2B5EF4-FFF2-40B4-BE49-F238E27FC236}">
                <a16:creationId xmlns:a16="http://schemas.microsoft.com/office/drawing/2014/main" id="{2909AA73-7689-4761-9496-A246CE66C7DA}"/>
              </a:ext>
            </a:extLst>
          </p:cNvPr>
          <p:cNvSpPr/>
          <p:nvPr/>
        </p:nvSpPr>
        <p:spPr>
          <a:xfrm rot="16443740">
            <a:off x="8292141" y="4673861"/>
            <a:ext cx="2072294" cy="1966415"/>
          </a:xfrm>
          <a:prstGeom prst="teardrop">
            <a:avLst>
              <a:gd name="adj" fmla="val 130938"/>
            </a:avLst>
          </a:prstGeom>
          <a:solidFill>
            <a:srgbClr val="3B7F32"/>
          </a:solidFill>
          <a:ln>
            <a:solidFill>
              <a:schemeClr val="bg1"/>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hr-HR" sz="1400" dirty="0">
                <a:solidFill>
                  <a:schemeClr val="bg1"/>
                </a:solidFill>
                <a:latin typeface="Courier New" panose="02070309020205020404" pitchFamily="49" charset="0"/>
                <a:cs typeface="Courier New" panose="02070309020205020404" pitchFamily="49" charset="0"/>
              </a:rPr>
              <a:t>Ljudi često misle da nisu odgovorni za otpad koji proizvode </a:t>
            </a:r>
          </a:p>
        </p:txBody>
      </p:sp>
      <p:sp>
        <p:nvSpPr>
          <p:cNvPr id="11" name="Teardrop 8">
            <a:extLst>
              <a:ext uri="{FF2B5EF4-FFF2-40B4-BE49-F238E27FC236}">
                <a16:creationId xmlns:a16="http://schemas.microsoft.com/office/drawing/2014/main" id="{A4B91084-2FFE-4C60-84A9-963F3667938E}"/>
              </a:ext>
            </a:extLst>
          </p:cNvPr>
          <p:cNvSpPr/>
          <p:nvPr/>
        </p:nvSpPr>
        <p:spPr>
          <a:xfrm rot="13844926">
            <a:off x="9510102" y="2379315"/>
            <a:ext cx="2703212" cy="2099369"/>
          </a:xfrm>
          <a:prstGeom prst="teardrop">
            <a:avLst>
              <a:gd name="adj" fmla="val 138160"/>
            </a:avLst>
          </a:prstGeom>
          <a:ln>
            <a:solidFill>
              <a:srgbClr val="3B7F32"/>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hr-HR" sz="1400" dirty="0">
                <a:solidFill>
                  <a:srgbClr val="3B7F32"/>
                </a:solidFill>
                <a:latin typeface="Courier New" panose="02070309020205020404" pitchFamily="49" charset="0"/>
                <a:cs typeface="Courier New" panose="02070309020205020404" pitchFamily="49" charset="0"/>
              </a:rPr>
              <a:t>Mnogi ne prate znakove na ambalaži koji im pokazuju da je neku ambalažu moguće reciklirati </a:t>
            </a:r>
          </a:p>
        </p:txBody>
      </p:sp>
      <p:pic>
        <p:nvPicPr>
          <p:cNvPr id="12" name="Picture 11">
            <a:extLst>
              <a:ext uri="{FF2B5EF4-FFF2-40B4-BE49-F238E27FC236}">
                <a16:creationId xmlns:a16="http://schemas.microsoft.com/office/drawing/2014/main" id="{5B4F91E6-28D6-486A-923E-3B9583BAAA02}"/>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8756646" y="97736"/>
            <a:ext cx="3428881" cy="1562683"/>
          </a:xfrm>
          <a:prstGeom prst="rect">
            <a:avLst/>
          </a:prstGeom>
        </p:spPr>
      </p:pic>
    </p:spTree>
    <p:extLst>
      <p:ext uri="{BB962C8B-B14F-4D97-AF65-F5344CB8AC3E}">
        <p14:creationId xmlns:p14="http://schemas.microsoft.com/office/powerpoint/2010/main" val="716812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704850" y="1439874"/>
            <a:ext cx="10668000" cy="830997"/>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Količine proizvedenog komunalnog otpada (otpad sakupljen u organizaciji JLS po županijama bez dodatno utvrđenih i procijenjenih količina komunalnog otpada u 2017.)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AA925A6C-4DD8-40ED-9063-7C8479C178C0}"/>
              </a:ext>
            </a:extLst>
          </p:cNvPr>
          <p:cNvPicPr>
            <a:picLocks noChangeAspect="1"/>
          </p:cNvPicPr>
          <p:nvPr/>
        </p:nvPicPr>
        <p:blipFill>
          <a:blip r:embed="rId4"/>
          <a:stretch>
            <a:fillRect/>
          </a:stretch>
        </p:blipFill>
        <p:spPr>
          <a:xfrm>
            <a:off x="2295783" y="2193015"/>
            <a:ext cx="6838433" cy="453797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Rukopis 4">
                <a:extLst>
                  <a:ext uri="{FF2B5EF4-FFF2-40B4-BE49-F238E27FC236}">
                    <a16:creationId xmlns:a16="http://schemas.microsoft.com/office/drawing/2014/main" id="{A4E4D9A8-3F05-4185-8236-5E03B845E56A}"/>
                  </a:ext>
                </a:extLst>
              </p14:cNvPr>
              <p14:cNvContentPartPr/>
              <p14:nvPr/>
            </p14:nvContentPartPr>
            <p14:xfrm>
              <a:off x="2371395" y="2742660"/>
              <a:ext cx="6657840" cy="107280"/>
            </p14:xfrm>
          </p:contentPart>
        </mc:Choice>
        <mc:Fallback xmlns="">
          <p:pic>
            <p:nvPicPr>
              <p:cNvPr id="5" name="Rukopis 4">
                <a:extLst>
                  <a:ext uri="{FF2B5EF4-FFF2-40B4-BE49-F238E27FC236}">
                    <a16:creationId xmlns:a16="http://schemas.microsoft.com/office/drawing/2014/main" id="{A4E4D9A8-3F05-4185-8236-5E03B845E56A}"/>
                  </a:ext>
                </a:extLst>
              </p:cNvPr>
              <p:cNvPicPr/>
              <p:nvPr/>
            </p:nvPicPr>
            <p:blipFill>
              <a:blip r:embed="rId6"/>
              <a:stretch>
                <a:fillRect/>
              </a:stretch>
            </p:blipFill>
            <p:spPr>
              <a:xfrm>
                <a:off x="2317755" y="2634660"/>
                <a:ext cx="6765480" cy="322920"/>
              </a:xfrm>
              <a:prstGeom prst="rect">
                <a:avLst/>
              </a:prstGeom>
            </p:spPr>
          </p:pic>
        </mc:Fallback>
      </mc:AlternateContent>
    </p:spTree>
    <p:extLst>
      <p:ext uri="{BB962C8B-B14F-4D97-AF65-F5344CB8AC3E}">
        <p14:creationId xmlns:p14="http://schemas.microsoft.com/office/powerpoint/2010/main" val="84409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6" name="Pravokutnik 5">
            <a:extLst>
              <a:ext uri="{FF2B5EF4-FFF2-40B4-BE49-F238E27FC236}">
                <a16:creationId xmlns:a16="http://schemas.microsoft.com/office/drawing/2014/main" id="{BC0DAF86-33BF-45D0-9A2F-FB0D4044034E}"/>
              </a:ext>
            </a:extLst>
          </p:cNvPr>
          <p:cNvSpPr/>
          <p:nvPr/>
        </p:nvSpPr>
        <p:spPr>
          <a:xfrm>
            <a:off x="704850" y="1439874"/>
            <a:ext cx="10668000" cy="830997"/>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Količine proizvedenog komunalnog otpada (otpad sakupljen u organizaciji JLS po županijama s dodatno utvrđenim i procijenjenim količinama komunalnog otpada u 2017.)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6599C83A-8F30-463A-8202-2E5B32A5B09F}"/>
              </a:ext>
            </a:extLst>
          </p:cNvPr>
          <p:cNvPicPr>
            <a:picLocks noChangeAspect="1"/>
          </p:cNvPicPr>
          <p:nvPr/>
        </p:nvPicPr>
        <p:blipFill>
          <a:blip r:embed="rId4"/>
          <a:stretch>
            <a:fillRect/>
          </a:stretch>
        </p:blipFill>
        <p:spPr>
          <a:xfrm>
            <a:off x="442762" y="2228723"/>
            <a:ext cx="5619901" cy="3883148"/>
          </a:xfrm>
          <a:prstGeom prst="rect">
            <a:avLst/>
          </a:prstGeom>
        </p:spPr>
      </p:pic>
      <p:pic>
        <p:nvPicPr>
          <p:cNvPr id="10" name="Slika 9">
            <a:extLst>
              <a:ext uri="{FF2B5EF4-FFF2-40B4-BE49-F238E27FC236}">
                <a16:creationId xmlns:a16="http://schemas.microsoft.com/office/drawing/2014/main" id="{F7655482-973A-4D4B-9B71-97EFFEC93A6C}"/>
              </a:ext>
            </a:extLst>
          </p:cNvPr>
          <p:cNvPicPr>
            <a:picLocks noChangeAspect="1"/>
          </p:cNvPicPr>
          <p:nvPr/>
        </p:nvPicPr>
        <p:blipFill>
          <a:blip r:embed="rId5"/>
          <a:stretch>
            <a:fillRect/>
          </a:stretch>
        </p:blipFill>
        <p:spPr>
          <a:xfrm>
            <a:off x="476099" y="6061020"/>
            <a:ext cx="5619901" cy="323596"/>
          </a:xfrm>
          <a:prstGeom prst="rect">
            <a:avLst/>
          </a:prstGeom>
        </p:spPr>
      </p:pic>
      <p:sp>
        <p:nvSpPr>
          <p:cNvPr id="11" name="Pravokutnik 10">
            <a:extLst>
              <a:ext uri="{FF2B5EF4-FFF2-40B4-BE49-F238E27FC236}">
                <a16:creationId xmlns:a16="http://schemas.microsoft.com/office/drawing/2014/main" id="{48988BDA-18FE-4534-A0D8-55E7CA207598}"/>
              </a:ext>
            </a:extLst>
          </p:cNvPr>
          <p:cNvSpPr/>
          <p:nvPr/>
        </p:nvSpPr>
        <p:spPr>
          <a:xfrm>
            <a:off x="6415088" y="2555804"/>
            <a:ext cx="4862512" cy="3046988"/>
          </a:xfrm>
          <a:prstGeom prst="rect">
            <a:avLst/>
          </a:prstGeom>
        </p:spPr>
        <p:txBody>
          <a:bodyPr wrap="square">
            <a:spAutoFit/>
          </a:bodyPr>
          <a:lstStyle/>
          <a:p>
            <a:pPr algn="just"/>
            <a:r>
              <a:rPr lang="hr-HR" sz="1200" dirty="0">
                <a:solidFill>
                  <a:schemeClr val="accent6">
                    <a:lumMod val="75000"/>
                  </a:schemeClr>
                </a:solidFill>
                <a:latin typeface="Courier New" panose="02070309020205020404" pitchFamily="49" charset="0"/>
                <a:cs typeface="Courier New" panose="02070309020205020404" pitchFamily="49" charset="0"/>
              </a:rPr>
              <a:t>Procjena ukupno proizvedenih količina komunalnog otpada po županijama izrađena je na način da su se dodatno utvrđene količine i procjene pribrajale količinama sakupljenog otpada u organizaciji JLS, s obzirom na udio županije u ukupnom komunalnom otpadu sakupljenom u organizaciji JLS. </a:t>
            </a:r>
          </a:p>
          <a:p>
            <a:pPr algn="just"/>
            <a:endParaRPr lang="hr-HR" sz="1200" dirty="0">
              <a:solidFill>
                <a:schemeClr val="accent6">
                  <a:lumMod val="75000"/>
                </a:schemeClr>
              </a:solidFill>
              <a:latin typeface="Courier New" panose="02070309020205020404" pitchFamily="49" charset="0"/>
              <a:cs typeface="Courier New" panose="02070309020205020404" pitchFamily="49" charset="0"/>
            </a:endParaRPr>
          </a:p>
          <a:p>
            <a:pPr algn="just"/>
            <a:r>
              <a:rPr lang="hr-HR" sz="1200" dirty="0">
                <a:solidFill>
                  <a:schemeClr val="accent6">
                    <a:lumMod val="75000"/>
                  </a:schemeClr>
                </a:solidFill>
                <a:latin typeface="Courier New" panose="02070309020205020404" pitchFamily="49" charset="0"/>
                <a:cs typeface="Courier New" panose="02070309020205020404" pitchFamily="49" charset="0"/>
              </a:rPr>
              <a:t>Količine komunalnog otpada po stanovniku u pojedinim županijama ukazuju na nelogičnosti, koje su vjerojatno nastale uslijed nedovoljno dobre procjene komunalnih tvrtki u slučajevima kada se ne provodi vaganje ili kod prijave proizvodnog otpada kao komunalnog otpada (npr. građevinski otpad). Udio neizvaganih količina u ukupno odloženom otpadu na odlagališta na koja se odlagao komunalni otpad u 2017. godini iznosi 26%. </a:t>
            </a:r>
          </a:p>
        </p:txBody>
      </p:sp>
      <mc:AlternateContent xmlns:mc="http://schemas.openxmlformats.org/markup-compatibility/2006" xmlns:p14="http://schemas.microsoft.com/office/powerpoint/2010/main">
        <mc:Choice Requires="p14">
          <p:contentPart p14:bwMode="auto" r:id="rId6">
            <p14:nvContentPartPr>
              <p14:cNvPr id="14" name="Rukopis 13">
                <a:extLst>
                  <a:ext uri="{FF2B5EF4-FFF2-40B4-BE49-F238E27FC236}">
                    <a16:creationId xmlns:a16="http://schemas.microsoft.com/office/drawing/2014/main" id="{4843F7AE-13C6-4E1D-B621-6FDBC50D40B2}"/>
                  </a:ext>
                </a:extLst>
              </p14:cNvPr>
              <p14:cNvContentPartPr/>
              <p14:nvPr/>
            </p14:nvContentPartPr>
            <p14:xfrm>
              <a:off x="618915" y="2933460"/>
              <a:ext cx="360" cy="360"/>
            </p14:xfrm>
          </p:contentPart>
        </mc:Choice>
        <mc:Fallback xmlns="">
          <p:pic>
            <p:nvPicPr>
              <p:cNvPr id="14" name="Rukopis 13">
                <a:extLst>
                  <a:ext uri="{FF2B5EF4-FFF2-40B4-BE49-F238E27FC236}">
                    <a16:creationId xmlns:a16="http://schemas.microsoft.com/office/drawing/2014/main" id="{4843F7AE-13C6-4E1D-B621-6FDBC50D40B2}"/>
                  </a:ext>
                </a:extLst>
              </p:cNvPr>
              <p:cNvPicPr/>
              <p:nvPr/>
            </p:nvPicPr>
            <p:blipFill>
              <a:blip r:embed="rId7"/>
              <a:stretch>
                <a:fillRect/>
              </a:stretch>
            </p:blipFill>
            <p:spPr>
              <a:xfrm>
                <a:off x="565275" y="28254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Rukopis 14">
                <a:extLst>
                  <a:ext uri="{FF2B5EF4-FFF2-40B4-BE49-F238E27FC236}">
                    <a16:creationId xmlns:a16="http://schemas.microsoft.com/office/drawing/2014/main" id="{06C1A281-A3C9-448D-B6F8-6A77F57C42A7}"/>
                  </a:ext>
                </a:extLst>
              </p14:cNvPr>
              <p14:cNvContentPartPr/>
              <p14:nvPr/>
            </p14:nvContentPartPr>
            <p14:xfrm>
              <a:off x="504779" y="3155713"/>
              <a:ext cx="5448240" cy="71640"/>
            </p14:xfrm>
          </p:contentPart>
        </mc:Choice>
        <mc:Fallback xmlns="">
          <p:pic>
            <p:nvPicPr>
              <p:cNvPr id="15" name="Rukopis 14">
                <a:extLst>
                  <a:ext uri="{FF2B5EF4-FFF2-40B4-BE49-F238E27FC236}">
                    <a16:creationId xmlns:a16="http://schemas.microsoft.com/office/drawing/2014/main" id="{06C1A281-A3C9-448D-B6F8-6A77F57C42A7}"/>
                  </a:ext>
                </a:extLst>
              </p:cNvPr>
              <p:cNvPicPr/>
              <p:nvPr/>
            </p:nvPicPr>
            <p:blipFill>
              <a:blip r:embed="rId9"/>
              <a:stretch>
                <a:fillRect/>
              </a:stretch>
            </p:blipFill>
            <p:spPr>
              <a:xfrm>
                <a:off x="450779" y="3047713"/>
                <a:ext cx="5555880" cy="287280"/>
              </a:xfrm>
              <a:prstGeom prst="rect">
                <a:avLst/>
              </a:prstGeom>
            </p:spPr>
          </p:pic>
        </mc:Fallback>
      </mc:AlternateContent>
    </p:spTree>
    <p:extLst>
      <p:ext uri="{BB962C8B-B14F-4D97-AF65-F5344CB8AC3E}">
        <p14:creationId xmlns:p14="http://schemas.microsoft.com/office/powerpoint/2010/main" val="403826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8883007" cy="830997"/>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Odnos specifične količine proizvedenog komunalnog otpada u 2017. po županijama i specifične količine proizvedenog komunalnog otpada u RH, kg/stanovnik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7121EC18-D6B8-4182-90F2-2B49E21DE98E}"/>
              </a:ext>
            </a:extLst>
          </p:cNvPr>
          <p:cNvPicPr>
            <a:picLocks noChangeAspect="1"/>
          </p:cNvPicPr>
          <p:nvPr/>
        </p:nvPicPr>
        <p:blipFill>
          <a:blip r:embed="rId4"/>
          <a:stretch>
            <a:fillRect/>
          </a:stretch>
        </p:blipFill>
        <p:spPr>
          <a:xfrm>
            <a:off x="1273496" y="2193015"/>
            <a:ext cx="8883007" cy="4250255"/>
          </a:xfrm>
          <a:prstGeom prst="rect">
            <a:avLst/>
          </a:prstGeom>
        </p:spPr>
      </p:pic>
    </p:spTree>
    <p:extLst>
      <p:ext uri="{BB962C8B-B14F-4D97-AF65-F5344CB8AC3E}">
        <p14:creationId xmlns:p14="http://schemas.microsoft.com/office/powerpoint/2010/main" val="3324403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4" y="1439874"/>
            <a:ext cx="8883007" cy="584775"/>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Specifične količine proizvedenog komunalnog otpada u 2017. godini po županijama, kg/stanovnik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5" name="Slika 4">
            <a:extLst>
              <a:ext uri="{FF2B5EF4-FFF2-40B4-BE49-F238E27FC236}">
                <a16:creationId xmlns:a16="http://schemas.microsoft.com/office/drawing/2014/main" id="{348DBB6E-30E1-4EC5-ADD8-C3D01B91C016}"/>
              </a:ext>
            </a:extLst>
          </p:cNvPr>
          <p:cNvPicPr>
            <a:picLocks noChangeAspect="1"/>
          </p:cNvPicPr>
          <p:nvPr/>
        </p:nvPicPr>
        <p:blipFill>
          <a:blip r:embed="rId4"/>
          <a:stretch>
            <a:fillRect/>
          </a:stretch>
        </p:blipFill>
        <p:spPr>
          <a:xfrm>
            <a:off x="2566986" y="1963094"/>
            <a:ext cx="6296024" cy="4322215"/>
          </a:xfrm>
          <a:prstGeom prst="rect">
            <a:avLst/>
          </a:prstGeom>
        </p:spPr>
      </p:pic>
    </p:spTree>
    <p:extLst>
      <p:ext uri="{BB962C8B-B14F-4D97-AF65-F5344CB8AC3E}">
        <p14:creationId xmlns:p14="http://schemas.microsoft.com/office/powerpoint/2010/main" val="2718905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766760" y="1369015"/>
            <a:ext cx="9896475" cy="584775"/>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Gospodarenje komunalnim otpadom u 2017. sa iskazanim stopama oporabe komunalnog otpada sakupljenog u organizaciji JLS, po županijama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6" name="Slika 5">
            <a:extLst>
              <a:ext uri="{FF2B5EF4-FFF2-40B4-BE49-F238E27FC236}">
                <a16:creationId xmlns:a16="http://schemas.microsoft.com/office/drawing/2014/main" id="{0DF76E44-979D-41A0-ADDC-F524086FD237}"/>
              </a:ext>
            </a:extLst>
          </p:cNvPr>
          <p:cNvPicPr>
            <a:picLocks noChangeAspect="1"/>
          </p:cNvPicPr>
          <p:nvPr/>
        </p:nvPicPr>
        <p:blipFill>
          <a:blip r:embed="rId4"/>
          <a:stretch>
            <a:fillRect/>
          </a:stretch>
        </p:blipFill>
        <p:spPr>
          <a:xfrm>
            <a:off x="1828798" y="1963094"/>
            <a:ext cx="7772400" cy="4453426"/>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Rukopis 6">
                <a:extLst>
                  <a:ext uri="{FF2B5EF4-FFF2-40B4-BE49-F238E27FC236}">
                    <a16:creationId xmlns:a16="http://schemas.microsoft.com/office/drawing/2014/main" id="{9E3F713E-C814-4A2B-A628-9CD10FB10F31}"/>
                  </a:ext>
                </a:extLst>
              </p14:cNvPr>
              <p14:cNvContentPartPr/>
              <p14:nvPr/>
            </p14:nvContentPartPr>
            <p14:xfrm>
              <a:off x="1942635" y="3094740"/>
              <a:ext cx="7552800" cy="126360"/>
            </p14:xfrm>
          </p:contentPart>
        </mc:Choice>
        <mc:Fallback xmlns="">
          <p:pic>
            <p:nvPicPr>
              <p:cNvPr id="7" name="Rukopis 6">
                <a:extLst>
                  <a:ext uri="{FF2B5EF4-FFF2-40B4-BE49-F238E27FC236}">
                    <a16:creationId xmlns:a16="http://schemas.microsoft.com/office/drawing/2014/main" id="{9E3F713E-C814-4A2B-A628-9CD10FB10F31}"/>
                  </a:ext>
                </a:extLst>
              </p:cNvPr>
              <p:cNvPicPr/>
              <p:nvPr/>
            </p:nvPicPr>
            <p:blipFill>
              <a:blip r:embed="rId6"/>
              <a:stretch>
                <a:fillRect/>
              </a:stretch>
            </p:blipFill>
            <p:spPr>
              <a:xfrm>
                <a:off x="1888995" y="2986740"/>
                <a:ext cx="7660440" cy="342000"/>
              </a:xfrm>
              <a:prstGeom prst="rect">
                <a:avLst/>
              </a:prstGeom>
            </p:spPr>
          </p:pic>
        </mc:Fallback>
      </mc:AlternateContent>
    </p:spTree>
    <p:extLst>
      <p:ext uri="{BB962C8B-B14F-4D97-AF65-F5344CB8AC3E}">
        <p14:creationId xmlns:p14="http://schemas.microsoft.com/office/powerpoint/2010/main" val="238439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8883007" cy="830997"/>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Procijenjena stopa oporabe komunalnog otpada u 2017. po županijama s uključenim dodatno utvrđenim količinama u odnosu na stopu oporabe komunalnog otpada sakupljenog u organizaciji JLS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2202A795-0FA5-4636-867A-F8571A7D689B}"/>
              </a:ext>
            </a:extLst>
          </p:cNvPr>
          <p:cNvPicPr>
            <a:picLocks noChangeAspect="1"/>
          </p:cNvPicPr>
          <p:nvPr/>
        </p:nvPicPr>
        <p:blipFill>
          <a:blip r:embed="rId4"/>
          <a:stretch>
            <a:fillRect/>
          </a:stretch>
        </p:blipFill>
        <p:spPr>
          <a:xfrm>
            <a:off x="1273495" y="2270871"/>
            <a:ext cx="8969986" cy="4404648"/>
          </a:xfrm>
          <a:prstGeom prst="rect">
            <a:avLst/>
          </a:prstGeom>
        </p:spPr>
      </p:pic>
    </p:spTree>
    <p:extLst>
      <p:ext uri="{BB962C8B-B14F-4D97-AF65-F5344CB8AC3E}">
        <p14:creationId xmlns:p14="http://schemas.microsoft.com/office/powerpoint/2010/main" val="336717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8883007" cy="584775"/>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Stopa oporabe komunalnog otpada po županijama s uključenim dodatno utvrđenim količinama u 2017.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792E52E6-7029-4956-A266-24B7DA3D0515}"/>
              </a:ext>
            </a:extLst>
          </p:cNvPr>
          <p:cNvPicPr>
            <a:picLocks noChangeAspect="1"/>
          </p:cNvPicPr>
          <p:nvPr/>
        </p:nvPicPr>
        <p:blipFill>
          <a:blip r:embed="rId4"/>
          <a:stretch>
            <a:fillRect/>
          </a:stretch>
        </p:blipFill>
        <p:spPr>
          <a:xfrm>
            <a:off x="3240463" y="1875315"/>
            <a:ext cx="5420851" cy="4660050"/>
          </a:xfrm>
          <a:prstGeom prst="rect">
            <a:avLst/>
          </a:prstGeom>
        </p:spPr>
      </p:pic>
    </p:spTree>
    <p:extLst>
      <p:ext uri="{BB962C8B-B14F-4D97-AF65-F5344CB8AC3E}">
        <p14:creationId xmlns:p14="http://schemas.microsoft.com/office/powerpoint/2010/main" val="1471520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303497" y="1408308"/>
            <a:ext cx="9585005" cy="584775"/>
          </a:xfrm>
          <a:prstGeom prst="rect">
            <a:avLst/>
          </a:prstGeom>
        </p:spPr>
        <p:txBody>
          <a:bodyPr wrap="square">
            <a:spAutoFit/>
          </a:bodyPr>
          <a:lstStyle/>
          <a:p>
            <a:pPr algn="ctr"/>
            <a:r>
              <a:rPr lang="hr-HR" sz="1600" b="1" dirty="0">
                <a:solidFill>
                  <a:schemeClr val="accent6">
                    <a:lumMod val="75000"/>
                  </a:schemeClr>
                </a:solidFill>
                <a:latin typeface="Courier New" panose="02070309020205020404" pitchFamily="49" charset="0"/>
                <a:cs typeface="Courier New" panose="02070309020205020404" pitchFamily="49" charset="0"/>
              </a:rPr>
              <a:t>Količine proizvedenog biorazgradivog komunalnog otpada po županijama u 2017. </a:t>
            </a:r>
            <a:r>
              <a:rPr lang="pl-PL" sz="1600" b="1" dirty="0">
                <a:solidFill>
                  <a:schemeClr val="accent6">
                    <a:lumMod val="75000"/>
                  </a:schemeClr>
                </a:solidFill>
                <a:latin typeface="Courier New" panose="02070309020205020404" pitchFamily="49" charset="0"/>
                <a:cs typeface="Courier New" panose="02070309020205020404" pitchFamily="49" charset="0"/>
              </a:rPr>
              <a:t>(HAOP)</a:t>
            </a:r>
            <a:endParaRPr lang="hr-HR" sz="1600"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3" name="Slika 2">
            <a:extLst>
              <a:ext uri="{FF2B5EF4-FFF2-40B4-BE49-F238E27FC236}">
                <a16:creationId xmlns:a16="http://schemas.microsoft.com/office/drawing/2014/main" id="{B39499B2-7306-4ABE-8CB4-F6D1161761E9}"/>
              </a:ext>
            </a:extLst>
          </p:cNvPr>
          <p:cNvPicPr>
            <a:picLocks noChangeAspect="1"/>
          </p:cNvPicPr>
          <p:nvPr/>
        </p:nvPicPr>
        <p:blipFill>
          <a:blip r:embed="rId4"/>
          <a:stretch>
            <a:fillRect/>
          </a:stretch>
        </p:blipFill>
        <p:spPr>
          <a:xfrm>
            <a:off x="452774" y="1865057"/>
            <a:ext cx="7114501" cy="4940101"/>
          </a:xfrm>
          <a:prstGeom prst="rect">
            <a:avLst/>
          </a:prstGeom>
        </p:spPr>
      </p:pic>
      <p:sp>
        <p:nvSpPr>
          <p:cNvPr id="5" name="Pravokutnik 4">
            <a:extLst>
              <a:ext uri="{FF2B5EF4-FFF2-40B4-BE49-F238E27FC236}">
                <a16:creationId xmlns:a16="http://schemas.microsoft.com/office/drawing/2014/main" id="{212EBA8D-8AB9-47F3-BD44-D54E93CBAB2C}"/>
              </a:ext>
            </a:extLst>
          </p:cNvPr>
          <p:cNvSpPr/>
          <p:nvPr/>
        </p:nvSpPr>
        <p:spPr>
          <a:xfrm>
            <a:off x="7567275" y="2125705"/>
            <a:ext cx="4519275" cy="3323987"/>
          </a:xfrm>
          <a:prstGeom prst="rect">
            <a:avLst/>
          </a:prstGeom>
        </p:spPr>
        <p:txBody>
          <a:bodyPr wrap="square">
            <a:spAutoFit/>
          </a:bodyPr>
          <a:lstStyle/>
          <a:p>
            <a:pPr algn="just"/>
            <a:r>
              <a:rPr lang="hr-HR" sz="1400" dirty="0">
                <a:solidFill>
                  <a:schemeClr val="accent6">
                    <a:lumMod val="75000"/>
                  </a:schemeClr>
                </a:solidFill>
                <a:latin typeface="Courier New" panose="02070309020205020404" pitchFamily="49" charset="0"/>
                <a:cs typeface="Courier New" panose="02070309020205020404" pitchFamily="49" charset="0"/>
              </a:rPr>
              <a:t>Biootpad, kao jedan dio biorazgradivog komunalnog otpada, odvojeno se sakupljao na području 144 JLS. Tako je ukupno u organizaciji JLS sakupljeno 45.524 t komunalnog biootpada. Dodatno utvrđene količine (na temelju razlike između prijave obrađivača te sakupljača koji su preuzimali otpad iz uslužnog sektora) iznosile su 25.522 t. Time je ukupna količina odvojeno sakupljenog komunalnog biootpada u 2017. iznosila 71.046 t. U odvojeno sakupljenim količinama komunalnog biootpada više od 71% čini biorazgradivi otpad iz vrtova i parkova (KB 20 02 01). </a:t>
            </a:r>
          </a:p>
        </p:txBody>
      </p:sp>
    </p:spTree>
    <p:extLst>
      <p:ext uri="{BB962C8B-B14F-4D97-AF65-F5344CB8AC3E}">
        <p14:creationId xmlns:p14="http://schemas.microsoft.com/office/powerpoint/2010/main" val="1228829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2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CF5530-4399-4E90-8E9C-90A754D29A02}"/>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HVALA NA PAŽNJI!</a:t>
            </a:r>
          </a:p>
        </p:txBody>
      </p:sp>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3" t="27674" r="2" b="17616"/>
          <a:stretch/>
        </p:blipFill>
        <p:spPr>
          <a:xfrm>
            <a:off x="4207933" y="1321590"/>
            <a:ext cx="7347537" cy="4215795"/>
          </a:xfrm>
          <a:prstGeom prst="rect">
            <a:avLst/>
          </a:prstGeom>
        </p:spPr>
      </p:pic>
    </p:spTree>
    <p:extLst>
      <p:ext uri="{BB962C8B-B14F-4D97-AF65-F5344CB8AC3E}">
        <p14:creationId xmlns:p14="http://schemas.microsoft.com/office/powerpoint/2010/main" val="19252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73B4B47E-2994-4C6B-9208-E7A033E387E7}"/>
              </a:ext>
            </a:extLst>
          </p:cNvPr>
          <p:cNvPicPr>
            <a:picLocks noChangeAspect="1"/>
          </p:cNvPicPr>
          <p:nvPr/>
        </p:nvPicPr>
        <p:blipFill rotWithShape="1">
          <a:blip r:embed="rId3">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14" name="Slika 13">
            <a:extLst>
              <a:ext uri="{FF2B5EF4-FFF2-40B4-BE49-F238E27FC236}">
                <a16:creationId xmlns:a16="http://schemas.microsoft.com/office/drawing/2014/main" id="{8AB1EBB0-77D5-4F79-BA5C-B20976A31535}"/>
              </a:ext>
            </a:extLst>
          </p:cNvPr>
          <p:cNvPicPr>
            <a:picLocks noChangeAspect="1"/>
          </p:cNvPicPr>
          <p:nvPr/>
        </p:nvPicPr>
        <p:blipFill rotWithShape="1">
          <a:blip r:embed="rId4"/>
          <a:srcRect l="56643" t="14164" r="3803" b="50000"/>
          <a:stretch/>
        </p:blipFill>
        <p:spPr>
          <a:xfrm>
            <a:off x="3756454" y="169550"/>
            <a:ext cx="3389436" cy="1031654"/>
          </a:xfrm>
          <a:prstGeom prst="rect">
            <a:avLst/>
          </a:prstGeom>
        </p:spPr>
      </p:pic>
      <p:pic>
        <p:nvPicPr>
          <p:cNvPr id="15" name="Slika 14">
            <a:extLst>
              <a:ext uri="{FF2B5EF4-FFF2-40B4-BE49-F238E27FC236}">
                <a16:creationId xmlns:a16="http://schemas.microsoft.com/office/drawing/2014/main" id="{53D41A14-8A72-434C-ADC4-5B590A317D8C}"/>
              </a:ext>
            </a:extLst>
          </p:cNvPr>
          <p:cNvPicPr>
            <a:picLocks noChangeAspect="1"/>
          </p:cNvPicPr>
          <p:nvPr/>
        </p:nvPicPr>
        <p:blipFill>
          <a:blip r:embed="rId5"/>
          <a:stretch>
            <a:fillRect/>
          </a:stretch>
        </p:blipFill>
        <p:spPr>
          <a:xfrm>
            <a:off x="6900753" y="313886"/>
            <a:ext cx="5291247" cy="887318"/>
          </a:xfrm>
          <a:prstGeom prst="rect">
            <a:avLst/>
          </a:prstGeom>
        </p:spPr>
      </p:pic>
      <p:sp>
        <p:nvSpPr>
          <p:cNvPr id="16" name="TextBox 3">
            <a:extLst>
              <a:ext uri="{FF2B5EF4-FFF2-40B4-BE49-F238E27FC236}">
                <a16:creationId xmlns:a16="http://schemas.microsoft.com/office/drawing/2014/main" id="{0A3191B4-D702-468D-BE64-B4A3D9F6257C}"/>
              </a:ext>
            </a:extLst>
          </p:cNvPr>
          <p:cNvSpPr txBox="1"/>
          <p:nvPr/>
        </p:nvSpPr>
        <p:spPr>
          <a:xfrm>
            <a:off x="615838" y="1806028"/>
            <a:ext cx="8347157" cy="523220"/>
          </a:xfrm>
          <a:prstGeom prst="rect">
            <a:avLst/>
          </a:prstGeom>
          <a:noFill/>
        </p:spPr>
        <p:txBody>
          <a:bodyPr wrap="none" rtlCol="0">
            <a:spAutoFit/>
          </a:bodyPr>
          <a:lstStyle/>
          <a:p>
            <a:r>
              <a:rPr lang="hr-HR" sz="2800" b="1" dirty="0">
                <a:solidFill>
                  <a:srgbClr val="3B7F32"/>
                </a:solidFill>
                <a:latin typeface="Courier New" panose="02070309020205020404" pitchFamily="49" charset="0"/>
                <a:cs typeface="Courier New" panose="02070309020205020404" pitchFamily="49" charset="0"/>
              </a:rPr>
              <a:t>Što je odgovorno gospodarenje otpadom?</a:t>
            </a:r>
          </a:p>
        </p:txBody>
      </p:sp>
      <p:sp>
        <p:nvSpPr>
          <p:cNvPr id="2" name="Pravokutnik 1">
            <a:extLst>
              <a:ext uri="{FF2B5EF4-FFF2-40B4-BE49-F238E27FC236}">
                <a16:creationId xmlns:a16="http://schemas.microsoft.com/office/drawing/2014/main" id="{6520F623-D670-4C9C-AD65-E57E6FEE929E}"/>
              </a:ext>
            </a:extLst>
          </p:cNvPr>
          <p:cNvSpPr/>
          <p:nvPr/>
        </p:nvSpPr>
        <p:spPr>
          <a:xfrm>
            <a:off x="615838" y="2774427"/>
            <a:ext cx="10325100" cy="2585323"/>
          </a:xfrm>
          <a:prstGeom prst="rect">
            <a:avLst/>
          </a:prstGeom>
        </p:spPr>
        <p:txBody>
          <a:bodyPr wrap="square">
            <a:spAutoFit/>
          </a:bodyPr>
          <a:lstStyle/>
          <a:p>
            <a:pPr algn="just" fontAlgn="base"/>
            <a:r>
              <a:rPr lang="hr-HR" dirty="0">
                <a:solidFill>
                  <a:schemeClr val="accent6">
                    <a:lumMod val="75000"/>
                  </a:schemeClr>
                </a:solidFill>
                <a:latin typeface="Courier New" panose="02070309020205020404" pitchFamily="49" charset="0"/>
                <a:cs typeface="Courier New" panose="02070309020205020404" pitchFamily="49" charset="0"/>
              </a:rPr>
              <a:t>Nije sav otpad smeće. Naime, u otpad ubrajamo tvari i predmete koje planiramo odbaciti jer nam više ne trebaju, ali se mogu ponovno iskoristiti ili reciklirati, a za to je važno pravilno i odgovorno gospodarenje otpadom.</a:t>
            </a:r>
          </a:p>
          <a:p>
            <a:pPr algn="just" fontAlgn="base"/>
            <a:endParaRPr lang="hr-HR" dirty="0">
              <a:solidFill>
                <a:schemeClr val="accent6">
                  <a:lumMod val="75000"/>
                </a:schemeClr>
              </a:solidFill>
              <a:latin typeface="Courier New" panose="02070309020205020404" pitchFamily="49" charset="0"/>
              <a:cs typeface="Courier New" panose="02070309020205020404" pitchFamily="49" charset="0"/>
            </a:endParaRPr>
          </a:p>
          <a:p>
            <a:pPr algn="just" fontAlgn="base"/>
            <a:r>
              <a:rPr lang="hr-HR" dirty="0">
                <a:solidFill>
                  <a:schemeClr val="accent6">
                    <a:lumMod val="75000"/>
                  </a:schemeClr>
                </a:solidFill>
                <a:latin typeface="Courier New" panose="02070309020205020404" pitchFamily="49" charset="0"/>
                <a:cs typeface="Courier New" panose="02070309020205020404" pitchFamily="49" charset="0"/>
              </a:rPr>
              <a:t>Gospodarenje otpadom ekonomski je i ekološki razumno upravljanje otpadom tijekom njegova nastanka, sakupljanja, transporta, iskorištavanja i obrade do konačna odlaganja, a sve u skladu s pripadajućom i važećom zakonskom regulativom.</a:t>
            </a:r>
            <a:endParaRPr lang="hr-HR" b="0" i="0" dirty="0">
              <a:solidFill>
                <a:schemeClr val="accent6">
                  <a:lumMod val="75000"/>
                </a:schemeClr>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5048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Slika 14">
            <a:extLst>
              <a:ext uri="{FF2B5EF4-FFF2-40B4-BE49-F238E27FC236}">
                <a16:creationId xmlns:a16="http://schemas.microsoft.com/office/drawing/2014/main" id="{53D41A14-8A72-434C-ADC4-5B590A317D8C}"/>
              </a:ext>
            </a:extLst>
          </p:cNvPr>
          <p:cNvPicPr>
            <a:picLocks noChangeAspect="1"/>
          </p:cNvPicPr>
          <p:nvPr/>
        </p:nvPicPr>
        <p:blipFill>
          <a:blip r:embed="rId3"/>
          <a:stretch>
            <a:fillRect/>
          </a:stretch>
        </p:blipFill>
        <p:spPr>
          <a:xfrm>
            <a:off x="622549" y="1619814"/>
            <a:ext cx="3122143" cy="522958"/>
          </a:xfrm>
          <a:prstGeom prst="rect">
            <a:avLst/>
          </a:prstGeom>
        </p:spPr>
      </p:pic>
      <p:sp>
        <p:nvSpPr>
          <p:cNvPr id="24" name="Rectangle 23">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Slika 13">
            <a:extLst>
              <a:ext uri="{FF2B5EF4-FFF2-40B4-BE49-F238E27FC236}">
                <a16:creationId xmlns:a16="http://schemas.microsoft.com/office/drawing/2014/main" id="{8AB1EBB0-77D5-4F79-BA5C-B20976A31535}"/>
              </a:ext>
            </a:extLst>
          </p:cNvPr>
          <p:cNvPicPr>
            <a:picLocks noChangeAspect="1"/>
          </p:cNvPicPr>
          <p:nvPr/>
        </p:nvPicPr>
        <p:blipFill rotWithShape="1">
          <a:blip r:embed="rId4"/>
          <a:srcRect l="56643" t="14164" r="3803" b="50000"/>
          <a:stretch/>
        </p:blipFill>
        <p:spPr>
          <a:xfrm>
            <a:off x="622549" y="4512818"/>
            <a:ext cx="3104943" cy="942383"/>
          </a:xfrm>
          <a:prstGeom prst="rect">
            <a:avLst/>
          </a:prstGeom>
        </p:spPr>
      </p:pic>
      <p:sp>
        <p:nvSpPr>
          <p:cNvPr id="26" name="Rectangle 25">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descr="Slika na kojoj se prikazuje računalo&#10;&#10;Opis je automatski generiran">
            <a:extLst>
              <a:ext uri="{FF2B5EF4-FFF2-40B4-BE49-F238E27FC236}">
                <a16:creationId xmlns:a16="http://schemas.microsoft.com/office/drawing/2014/main" id="{B74220AC-4743-4983-AED8-F041BECD1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5215" y="512599"/>
            <a:ext cx="3302007" cy="5858025"/>
          </a:xfrm>
          <a:prstGeom prst="rect">
            <a:avLst/>
          </a:prstGeom>
        </p:spPr>
      </p:pic>
      <p:sp>
        <p:nvSpPr>
          <p:cNvPr id="28" name="Rectangle 2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73B4B47E-2994-4C6B-9208-E7A033E387E7}"/>
              </a:ext>
            </a:extLst>
          </p:cNvPr>
          <p:cNvPicPr>
            <a:picLocks noChangeAspect="1"/>
          </p:cNvPicPr>
          <p:nvPr/>
        </p:nvPicPr>
        <p:blipFill rotWithShape="1">
          <a:blip r:embed="rId6">
            <a:extLst>
              <a:ext uri="{28A0092B-C50C-407E-A947-70E740481C1C}">
                <a14:useLocalDpi xmlns:a14="http://schemas.microsoft.com/office/drawing/2010/main" val="0"/>
              </a:ext>
            </a:extLst>
          </a:blip>
          <a:srcRect l="401" t="29026" r="-1" b="26044"/>
          <a:stretch/>
        </p:blipFill>
        <p:spPr>
          <a:xfrm>
            <a:off x="8313518" y="2694919"/>
            <a:ext cx="3252903" cy="1482222"/>
          </a:xfrm>
          <a:prstGeom prst="rect">
            <a:avLst/>
          </a:prstGeom>
        </p:spPr>
      </p:pic>
    </p:spTree>
    <p:extLst>
      <p:ext uri="{BB962C8B-B14F-4D97-AF65-F5344CB8AC3E}">
        <p14:creationId xmlns:p14="http://schemas.microsoft.com/office/powerpoint/2010/main" val="278800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4B7F31-4714-4D94-89D9-BF66FBA079A2}"/>
              </a:ext>
            </a:extLst>
          </p:cNvPr>
          <p:cNvSpPr/>
          <p:nvPr/>
        </p:nvSpPr>
        <p:spPr>
          <a:xfrm>
            <a:off x="565544" y="1859912"/>
            <a:ext cx="338943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3B7F32"/>
                </a:solidFill>
                <a:effectLst/>
                <a:uLnTx/>
                <a:uFillTx/>
                <a:latin typeface="Courier New" panose="02070309020205020404" pitchFamily="49" charset="0"/>
                <a:ea typeface="+mn-ea"/>
                <a:cs typeface="Courier New" panose="02070309020205020404" pitchFamily="49" charset="0"/>
              </a:rPr>
              <a:t>U EU se gospodari otpadom na temelju hijerarhije gospodarenja otpadom. Hijerarhija nam kaže koji su postupci u gospodarenju otpadom najbolji za okoliš i zdravlje ljudi</a:t>
            </a:r>
            <a:r>
              <a:rPr lang="hr-HR" dirty="0">
                <a:solidFill>
                  <a:srgbClr val="3B7F32"/>
                </a:solidFill>
                <a:latin typeface="Courier New" panose="02070309020205020404" pitchFamily="49" charset="0"/>
                <a:cs typeface="Courier New" panose="02070309020205020404" pitchFamily="49" charset="0"/>
              </a:rPr>
              <a:t> redoslijedom od najpoželjnijeg do najmanje poželjnog </a:t>
            </a:r>
            <a:r>
              <a:rPr kumimoji="0" lang="hr-HR" sz="1800" b="0" i="0" u="none" strike="noStrike" kern="1200" cap="none" spc="0" normalizeH="0" baseline="0" noProof="0" dirty="0">
                <a:ln>
                  <a:noFill/>
                </a:ln>
                <a:solidFill>
                  <a:srgbClr val="3B7F32"/>
                </a:solidFill>
                <a:effectLst/>
                <a:uLnTx/>
                <a:uFillTx/>
                <a:latin typeface="Courier New" panose="02070309020205020404" pitchFamily="49" charset="0"/>
                <a:ea typeface="+mn-ea"/>
                <a:cs typeface="Courier New" panose="02070309020205020404" pitchFamily="49" charset="0"/>
              </a:rPr>
              <a:t> </a:t>
            </a:r>
          </a:p>
        </p:txBody>
      </p:sp>
      <p:pic>
        <p:nvPicPr>
          <p:cNvPr id="3" name="Slika 2">
            <a:extLst>
              <a:ext uri="{FF2B5EF4-FFF2-40B4-BE49-F238E27FC236}">
                <a16:creationId xmlns:a16="http://schemas.microsoft.com/office/drawing/2014/main" id="{FE1E1891-8B25-494F-BD53-C161F8078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723" y="1536622"/>
            <a:ext cx="7811125" cy="4926704"/>
          </a:xfrm>
          <a:prstGeom prst="rect">
            <a:avLst/>
          </a:prstGeom>
        </p:spPr>
      </p:pic>
      <p:pic>
        <p:nvPicPr>
          <p:cNvPr id="7" name="Picture 2">
            <a:extLst>
              <a:ext uri="{FF2B5EF4-FFF2-40B4-BE49-F238E27FC236}">
                <a16:creationId xmlns:a16="http://schemas.microsoft.com/office/drawing/2014/main" id="{A3E704CE-E6FD-422B-8B45-2562F1EA8707}"/>
              </a:ext>
            </a:extLst>
          </p:cNvPr>
          <p:cNvPicPr>
            <a:picLocks noChangeAspect="1"/>
          </p:cNvPicPr>
          <p:nvPr/>
        </p:nvPicPr>
        <p:blipFill rotWithShape="1">
          <a:blip r:embed="rId4">
            <a:extLst>
              <a:ext uri="{28A0092B-C50C-407E-A947-70E740481C1C}">
                <a14:useLocalDpi xmlns:a14="http://schemas.microsoft.com/office/drawing/2010/main" val="0"/>
              </a:ext>
            </a:extLst>
          </a:blip>
          <a:srcRect l="401" t="29026" r="-1" b="26044"/>
          <a:stretch/>
        </p:blipFill>
        <p:spPr>
          <a:xfrm>
            <a:off x="0" y="0"/>
            <a:ext cx="3389436" cy="1544706"/>
          </a:xfrm>
          <a:prstGeom prst="rect">
            <a:avLst/>
          </a:prstGeom>
        </p:spPr>
      </p:pic>
      <p:pic>
        <p:nvPicPr>
          <p:cNvPr id="8" name="Slika 7">
            <a:extLst>
              <a:ext uri="{FF2B5EF4-FFF2-40B4-BE49-F238E27FC236}">
                <a16:creationId xmlns:a16="http://schemas.microsoft.com/office/drawing/2014/main" id="{5508A8D1-4E9E-45C0-B7CF-FF835674B4A6}"/>
              </a:ext>
            </a:extLst>
          </p:cNvPr>
          <p:cNvPicPr>
            <a:picLocks noChangeAspect="1"/>
          </p:cNvPicPr>
          <p:nvPr/>
        </p:nvPicPr>
        <p:blipFill rotWithShape="1">
          <a:blip r:embed="rId5"/>
          <a:srcRect l="56643" t="14164" r="3803" b="50000"/>
          <a:stretch/>
        </p:blipFill>
        <p:spPr>
          <a:xfrm>
            <a:off x="3756454" y="169550"/>
            <a:ext cx="3389436" cy="1031654"/>
          </a:xfrm>
          <a:prstGeom prst="rect">
            <a:avLst/>
          </a:prstGeom>
        </p:spPr>
      </p:pic>
      <p:pic>
        <p:nvPicPr>
          <p:cNvPr id="9" name="Slika 8">
            <a:extLst>
              <a:ext uri="{FF2B5EF4-FFF2-40B4-BE49-F238E27FC236}">
                <a16:creationId xmlns:a16="http://schemas.microsoft.com/office/drawing/2014/main" id="{3B675025-B9F1-4F1E-82F3-FCEC3AFCA9E6}"/>
              </a:ext>
            </a:extLst>
          </p:cNvPr>
          <p:cNvPicPr>
            <a:picLocks noChangeAspect="1"/>
          </p:cNvPicPr>
          <p:nvPr/>
        </p:nvPicPr>
        <p:blipFill>
          <a:blip r:embed="rId6"/>
          <a:stretch>
            <a:fillRect/>
          </a:stretch>
        </p:blipFill>
        <p:spPr>
          <a:xfrm>
            <a:off x="6900753" y="313886"/>
            <a:ext cx="5291247" cy="887318"/>
          </a:xfrm>
          <a:prstGeom prst="rect">
            <a:avLst/>
          </a:prstGeom>
        </p:spPr>
      </p:pic>
    </p:spTree>
    <p:extLst>
      <p:ext uri="{BB962C8B-B14F-4D97-AF65-F5344CB8AC3E}">
        <p14:creationId xmlns:p14="http://schemas.microsoft.com/office/powerpoint/2010/main" val="88147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66E6D3-101F-4E44-B05F-8612A99748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3" t="27674" r="2" b="17616"/>
          <a:stretch/>
        </p:blipFill>
        <p:spPr>
          <a:xfrm>
            <a:off x="1609881" y="515877"/>
            <a:ext cx="8972235" cy="5148000"/>
          </a:xfrm>
          <a:prstGeom prst="rect">
            <a:avLst/>
          </a:prstGeom>
        </p:spPr>
      </p:pic>
      <p:sp>
        <p:nvSpPr>
          <p:cNvPr id="4" name="Title 1">
            <a:extLst>
              <a:ext uri="{FF2B5EF4-FFF2-40B4-BE49-F238E27FC236}">
                <a16:creationId xmlns:a16="http://schemas.microsoft.com/office/drawing/2014/main" id="{6FBE310E-D3D8-4FC1-9A5A-612877718612}"/>
              </a:ext>
            </a:extLst>
          </p:cNvPr>
          <p:cNvSpPr>
            <a:spLocks noGrp="1"/>
          </p:cNvSpPr>
          <p:nvPr>
            <p:ph type="title"/>
          </p:nvPr>
        </p:nvSpPr>
        <p:spPr>
          <a:xfrm>
            <a:off x="970983" y="5006390"/>
            <a:ext cx="10250033" cy="1325563"/>
          </a:xfrm>
        </p:spPr>
        <p:txBody>
          <a:bodyPr/>
          <a:lstStyle/>
          <a:p>
            <a:pPr algn="ctr"/>
            <a:r>
              <a:rPr lang="hr-HR" b="1" dirty="0">
                <a:solidFill>
                  <a:srgbClr val="3B7F32"/>
                </a:solidFill>
                <a:latin typeface="Courier New" panose="02070309020205020404" pitchFamily="49" charset="0"/>
                <a:cs typeface="Courier New" panose="02070309020205020404" pitchFamily="49" charset="0"/>
              </a:rPr>
              <a:t>TEMA: ODRŽIVO GOSPODARENJE OTPADOM	</a:t>
            </a:r>
            <a:endParaRPr lang="en-GB" b="1" dirty="0">
              <a:solidFill>
                <a:srgbClr val="3B7F3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3659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473793" y="2540726"/>
            <a:ext cx="8883007" cy="2308324"/>
          </a:xfrm>
          <a:prstGeom prst="rect">
            <a:avLst/>
          </a:prstGeom>
        </p:spPr>
        <p:txBody>
          <a:bodyPr wrap="square">
            <a:spAutoFit/>
          </a:bodyPr>
          <a:lstStyle/>
          <a:p>
            <a:pPr algn="ctr"/>
            <a:r>
              <a:rPr lang="pl-PL" sz="4800" b="1" dirty="0">
                <a:solidFill>
                  <a:schemeClr val="accent6">
                    <a:lumMod val="75000"/>
                  </a:schemeClr>
                </a:solidFill>
                <a:latin typeface="Courier New" panose="02070309020205020404" pitchFamily="49" charset="0"/>
                <a:cs typeface="Courier New" panose="02070309020205020404" pitchFamily="49" charset="0"/>
              </a:rPr>
              <a:t>Plan gospodarenja otpadom RH za razdoblje od 2017. do 2022.</a:t>
            </a:r>
            <a:endParaRPr lang="hr-HR" sz="480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107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7B9EE1C5-87CB-440B-BC79-8DA74590226A}"/>
              </a:ext>
            </a:extLst>
          </p:cNvPr>
          <p:cNvPicPr>
            <a:picLocks noChangeAspect="1"/>
          </p:cNvPicPr>
          <p:nvPr/>
        </p:nvPicPr>
        <p:blipFill>
          <a:blip r:embed="rId2"/>
          <a:stretch>
            <a:fillRect/>
          </a:stretch>
        </p:blipFill>
        <p:spPr>
          <a:xfrm>
            <a:off x="0" y="0"/>
            <a:ext cx="7145131" cy="1542422"/>
          </a:xfrm>
          <a:prstGeom prst="rect">
            <a:avLst/>
          </a:prstGeom>
        </p:spPr>
      </p:pic>
      <p:pic>
        <p:nvPicPr>
          <p:cNvPr id="9" name="Slika 8">
            <a:extLst>
              <a:ext uri="{FF2B5EF4-FFF2-40B4-BE49-F238E27FC236}">
                <a16:creationId xmlns:a16="http://schemas.microsoft.com/office/drawing/2014/main" id="{31C23945-15F1-4579-AE94-1D27585D3E21}"/>
              </a:ext>
            </a:extLst>
          </p:cNvPr>
          <p:cNvPicPr>
            <a:picLocks noChangeAspect="1"/>
          </p:cNvPicPr>
          <p:nvPr/>
        </p:nvPicPr>
        <p:blipFill>
          <a:blip r:embed="rId3"/>
          <a:stretch>
            <a:fillRect/>
          </a:stretch>
        </p:blipFill>
        <p:spPr>
          <a:xfrm>
            <a:off x="6900753" y="322635"/>
            <a:ext cx="5291247" cy="887318"/>
          </a:xfrm>
          <a:prstGeom prst="rect">
            <a:avLst/>
          </a:prstGeom>
        </p:spPr>
      </p:pic>
      <p:sp>
        <p:nvSpPr>
          <p:cNvPr id="4" name="Pravokutnik 3">
            <a:extLst>
              <a:ext uri="{FF2B5EF4-FFF2-40B4-BE49-F238E27FC236}">
                <a16:creationId xmlns:a16="http://schemas.microsoft.com/office/drawing/2014/main" id="{436C1BAB-1EC2-4E82-8696-7FB95FFBC216}"/>
              </a:ext>
            </a:extLst>
          </p:cNvPr>
          <p:cNvSpPr/>
          <p:nvPr/>
        </p:nvSpPr>
        <p:spPr>
          <a:xfrm>
            <a:off x="1273495" y="1439874"/>
            <a:ext cx="8883007" cy="646331"/>
          </a:xfrm>
          <a:prstGeom prst="rect">
            <a:avLst/>
          </a:prstGeom>
        </p:spPr>
        <p:txBody>
          <a:bodyPr wrap="square">
            <a:spAutoFit/>
          </a:bodyPr>
          <a:lstStyle/>
          <a:p>
            <a:pPr algn="ctr"/>
            <a:r>
              <a:rPr lang="pl-PL" b="1" dirty="0">
                <a:solidFill>
                  <a:schemeClr val="accent6">
                    <a:lumMod val="75000"/>
                  </a:schemeClr>
                </a:solidFill>
                <a:latin typeface="Courier New" panose="02070309020205020404" pitchFamily="49" charset="0"/>
                <a:cs typeface="Courier New" panose="02070309020205020404" pitchFamily="49" charset="0"/>
              </a:rPr>
              <a:t>Shema sustava gospodarenja komunalnim otpadom prema Planu gospodarenje otpadom RH 2017. do 2022.</a:t>
            </a:r>
            <a:endParaRPr lang="hr-HR" b="1" dirty="0">
              <a:solidFill>
                <a:schemeClr val="accent6">
                  <a:lumMod val="75000"/>
                </a:schemeClr>
              </a:solidFill>
              <a:latin typeface="Courier New" panose="02070309020205020404" pitchFamily="49" charset="0"/>
              <a:cs typeface="Courier New" panose="02070309020205020404" pitchFamily="49" charset="0"/>
            </a:endParaRPr>
          </a:p>
        </p:txBody>
      </p:sp>
      <p:pic>
        <p:nvPicPr>
          <p:cNvPr id="5" name="Slika 4">
            <a:extLst>
              <a:ext uri="{FF2B5EF4-FFF2-40B4-BE49-F238E27FC236}">
                <a16:creationId xmlns:a16="http://schemas.microsoft.com/office/drawing/2014/main" id="{2A85405C-018F-4C33-9359-C33C0A856405}"/>
              </a:ext>
            </a:extLst>
          </p:cNvPr>
          <p:cNvPicPr>
            <a:picLocks noChangeAspect="1"/>
          </p:cNvPicPr>
          <p:nvPr/>
        </p:nvPicPr>
        <p:blipFill>
          <a:blip r:embed="rId4"/>
          <a:stretch>
            <a:fillRect/>
          </a:stretch>
        </p:blipFill>
        <p:spPr>
          <a:xfrm rot="5400000">
            <a:off x="3986327" y="216531"/>
            <a:ext cx="4219345" cy="819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3518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2093</Words>
  <Application>Microsoft Office PowerPoint</Application>
  <PresentationFormat>Widescreen</PresentationFormat>
  <Paragraphs>129</Paragraphs>
  <Slides>38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Century</vt:lpstr>
      <vt:lpstr>Courier New</vt:lpstr>
      <vt:lpstr>Helvetica Neue 65 Medium</vt:lpstr>
      <vt:lpstr>Wingdings</vt:lpstr>
      <vt:lpstr>Office Theme</vt:lpstr>
      <vt:lpstr>Javne edukacijske  tribine o održivom gospodarenju otpadom </vt:lpstr>
      <vt:lpstr>TEMA: GOSPODARENJE OTPADOM DANAS I SUTRA</vt:lpstr>
      <vt:lpstr>PowerPoint Presentation</vt:lpstr>
      <vt:lpstr>PowerPoint Presentation</vt:lpstr>
      <vt:lpstr>PowerPoint Presentation</vt:lpstr>
      <vt:lpstr>PowerPoint Presentation</vt:lpstr>
      <vt:lpstr>TEMA: ODRŽIVO GOSPODARENJE OTPADOM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TEMA: KRUŽNO GOSPODARSTVO </vt:lpstr>
      <vt:lpstr>PowerPoint Presentation</vt:lpstr>
      <vt:lpstr>PowerPoint Presentation</vt:lpstr>
      <vt:lpstr>PowerPoint Presentation</vt:lpstr>
      <vt:lpstr>PowerPoint Presentation</vt:lpstr>
      <vt:lpstr>Želimo promijeniti način na koji proizvodimo i trošimo proizvode </vt:lpstr>
      <vt:lpstr>TEMA:STANJE GOSPODARENJA OTPADOM U RH I KRAPINSKO - ZAGORSKOJ ŽUPANIJI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Javne tribine</dc:title>
  <dc:creator>andreja</dc:creator>
  <cp:lastModifiedBy>Ines Kirchbaumer</cp:lastModifiedBy>
  <cp:revision>67</cp:revision>
  <cp:lastPrinted>2019-11-17T11:44:12Z</cp:lastPrinted>
  <dcterms:created xsi:type="dcterms:W3CDTF">2019-11-14T15:55:03Z</dcterms:created>
  <dcterms:modified xsi:type="dcterms:W3CDTF">2019-11-21T08:02:58Z</dcterms:modified>
</cp:coreProperties>
</file>