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50" r:id="rId2"/>
    <p:sldId id="352" r:id="rId3"/>
    <p:sldId id="405" r:id="rId4"/>
    <p:sldId id="361" r:id="rId5"/>
    <p:sldId id="291" r:id="rId6"/>
    <p:sldId id="399" r:id="rId7"/>
    <p:sldId id="404" r:id="rId8"/>
    <p:sldId id="410" r:id="rId9"/>
    <p:sldId id="411" r:id="rId10"/>
    <p:sldId id="406" r:id="rId11"/>
    <p:sldId id="412" r:id="rId12"/>
    <p:sldId id="413" r:id="rId13"/>
    <p:sldId id="419" r:id="rId14"/>
    <p:sldId id="414" r:id="rId15"/>
    <p:sldId id="420" r:id="rId16"/>
    <p:sldId id="421" r:id="rId17"/>
    <p:sldId id="415" r:id="rId18"/>
    <p:sldId id="416" r:id="rId19"/>
    <p:sldId id="417" r:id="rId20"/>
    <p:sldId id="418" r:id="rId21"/>
    <p:sldId id="423" r:id="rId22"/>
    <p:sldId id="424" r:id="rId23"/>
    <p:sldId id="425" r:id="rId24"/>
    <p:sldId id="407" r:id="rId25"/>
    <p:sldId id="408" r:id="rId26"/>
    <p:sldId id="426" r:id="rId27"/>
    <p:sldId id="427" r:id="rId28"/>
    <p:sldId id="428" r:id="rId29"/>
    <p:sldId id="429" r:id="rId30"/>
    <p:sldId id="430" r:id="rId31"/>
    <p:sldId id="401" r:id="rId32"/>
    <p:sldId id="400" r:id="rId33"/>
    <p:sldId id="402" r:id="rId34"/>
    <p:sldId id="403" r:id="rId35"/>
    <p:sldId id="357" r:id="rId36"/>
    <p:sldId id="348" r:id="rId37"/>
    <p:sldId id="322" r:id="rId38"/>
    <p:sldId id="323" r:id="rId39"/>
    <p:sldId id="349" r:id="rId4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3731AE-A5D4-4A5C-B45E-A9321759189F}">
          <p14:sldIdLst>
            <p14:sldId id="350"/>
            <p14:sldId id="352"/>
            <p14:sldId id="405"/>
            <p14:sldId id="361"/>
            <p14:sldId id="291"/>
            <p14:sldId id="399"/>
            <p14:sldId id="404"/>
            <p14:sldId id="410"/>
            <p14:sldId id="411"/>
            <p14:sldId id="406"/>
            <p14:sldId id="412"/>
            <p14:sldId id="413"/>
            <p14:sldId id="419"/>
            <p14:sldId id="414"/>
            <p14:sldId id="420"/>
            <p14:sldId id="421"/>
            <p14:sldId id="415"/>
            <p14:sldId id="416"/>
            <p14:sldId id="417"/>
            <p14:sldId id="418"/>
            <p14:sldId id="423"/>
            <p14:sldId id="424"/>
            <p14:sldId id="425"/>
            <p14:sldId id="407"/>
            <p14:sldId id="408"/>
            <p14:sldId id="426"/>
            <p14:sldId id="427"/>
            <p14:sldId id="428"/>
            <p14:sldId id="429"/>
            <p14:sldId id="430"/>
            <p14:sldId id="401"/>
            <p14:sldId id="400"/>
            <p14:sldId id="402"/>
            <p14:sldId id="403"/>
            <p14:sldId id="357"/>
            <p14:sldId id="348"/>
            <p14:sldId id="322"/>
            <p14:sldId id="323"/>
            <p14:sldId id="3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es Kirchbaumer" initials="IK" lastIdx="1" clrIdx="0">
    <p:extLst>
      <p:ext uri="{19B8F6BF-5375-455C-9EA6-DF929625EA0E}">
        <p15:presenceInfo xmlns:p15="http://schemas.microsoft.com/office/powerpoint/2012/main" userId="Ines Kirchbaumer" providerId="None"/>
      </p:ext>
    </p:extLst>
  </p:cmAuthor>
  <p:cmAuthor id="2" name="D P" initials="DP" lastIdx="1" clrIdx="1">
    <p:extLst>
      <p:ext uri="{19B8F6BF-5375-455C-9EA6-DF929625EA0E}">
        <p15:presenceInfo xmlns:p15="http://schemas.microsoft.com/office/powerpoint/2012/main" userId="2fe0e64e52aa50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46"/>
    <a:srgbClr val="3B7F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Srednji stil 2 - Isticanj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6633" autoAdjust="0"/>
  </p:normalViewPr>
  <p:slideViewPr>
    <p:cSldViewPr snapToGrid="0">
      <p:cViewPr varScale="1">
        <p:scale>
          <a:sx n="69" d="100"/>
          <a:sy n="69" d="100"/>
        </p:scale>
        <p:origin x="8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28A7479-3706-4653-A20D-029F222BB22A}" type="datetimeFigureOut">
              <a:rPr lang="en-GB" smtClean="0"/>
              <a:t>12/12/2019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08013E2-2277-42A8-82B4-6F4EB3927030}" type="slidenum">
              <a:rPr lang="en-GB" smtClean="0"/>
              <a:t>‹#›</a:t>
            </a:fld>
            <a:endParaRPr lang="en-GB"/>
          </a:p>
        </p:txBody>
      </p:sp>
    </p:spTree>
    <p:extLst>
      <p:ext uri="{BB962C8B-B14F-4D97-AF65-F5344CB8AC3E}">
        <p14:creationId xmlns:p14="http://schemas.microsoft.com/office/powerpoint/2010/main" val="73448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uroparl.europa.eu/RegData/etudes/BRIE/2017/603940/EPRS_BRI(2017)603940_EN.pdf"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publications.jrc.ec.europa.eu/repository/bitstream/JRC110629/jrc110629_final.pdf"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60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00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57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616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028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03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79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85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00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42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17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530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30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9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00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863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16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69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138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213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271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604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34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914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8013E2-2277-42A8-82B4-6F4EB3927030}" type="slidenum">
              <a:rPr lang="en-GB" smtClean="0"/>
              <a:t>35</a:t>
            </a:fld>
            <a:endParaRPr lang="en-GB"/>
          </a:p>
        </p:txBody>
      </p:sp>
    </p:spTree>
    <p:extLst>
      <p:ext uri="{BB962C8B-B14F-4D97-AF65-F5344CB8AC3E}">
        <p14:creationId xmlns:p14="http://schemas.microsoft.com/office/powerpoint/2010/main" val="2419490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b="1" dirty="0"/>
              <a:t>Što je </a:t>
            </a:r>
            <a:r>
              <a:rPr lang="hr-HR" b="1" dirty="0" err="1"/>
              <a:t>mikroplastika</a:t>
            </a:r>
            <a:r>
              <a:rPr lang="hr-HR" b="1" dirty="0"/>
              <a:t> i od kuda dolazi? </a:t>
            </a:r>
            <a:endParaRPr lang="hr-HR" dirty="0"/>
          </a:p>
          <a:p>
            <a:r>
              <a:rPr lang="hr-HR" dirty="0" err="1"/>
              <a:t>Mikroplastiku</a:t>
            </a:r>
            <a:r>
              <a:rPr lang="hr-HR" dirty="0"/>
              <a:t> čine mali dijelovi plastičnog materijala, obično manji od 5 mm.</a:t>
            </a:r>
          </a:p>
          <a:p>
            <a:r>
              <a:rPr lang="hr-HR" b="1" dirty="0"/>
              <a:t>Primarna </a:t>
            </a:r>
            <a:r>
              <a:rPr lang="hr-HR" b="1" dirty="0" err="1"/>
              <a:t>mikroplastika</a:t>
            </a:r>
            <a:r>
              <a:rPr lang="hr-HR" b="1" dirty="0"/>
              <a:t> </a:t>
            </a:r>
            <a:endParaRPr lang="hr-HR" dirty="0"/>
          </a:p>
          <a:p>
            <a:r>
              <a:rPr lang="hr-HR" dirty="0"/>
              <a:t>Namjerno se dodaje u proizvode i tako ispušta u okoliš.</a:t>
            </a:r>
          </a:p>
          <a:p>
            <a:r>
              <a:rPr lang="hr-HR" dirty="0"/>
              <a:t>15-31% </a:t>
            </a:r>
            <a:r>
              <a:rPr lang="hr-HR" dirty="0" err="1"/>
              <a:t>mikroplastike</a:t>
            </a:r>
            <a:r>
              <a:rPr lang="hr-HR" dirty="0"/>
              <a:t> u morima.</a:t>
            </a:r>
          </a:p>
          <a:p>
            <a:r>
              <a:rPr lang="hr-HR" dirty="0"/>
              <a:t>Glavni izvori: trošenje sintetičke odjeće (35 posto primarne </a:t>
            </a:r>
            <a:r>
              <a:rPr lang="hr-HR" dirty="0" err="1"/>
              <a:t>mikroplastike</a:t>
            </a:r>
            <a:r>
              <a:rPr lang="hr-HR" dirty="0"/>
              <a:t>), potrošnja automobilskih guma (28 posto) te proizvodi za njegu lica i tijela (</a:t>
            </a:r>
            <a:r>
              <a:rPr lang="hr-HR" dirty="0" err="1"/>
              <a:t>mikrokuglice</a:t>
            </a:r>
            <a:r>
              <a:rPr lang="hr-HR" dirty="0"/>
              <a:t> se upotrebljavaju u proizvodima za piling, 2 posto). (</a:t>
            </a:r>
            <a:r>
              <a:rPr lang="hr-HR" dirty="0">
                <a:hlinkClick r:id="rId3"/>
              </a:rPr>
              <a:t>Izvor: EPRS</a:t>
            </a:r>
            <a:r>
              <a:rPr lang="hr-HR" dirty="0"/>
              <a:t>)</a:t>
            </a:r>
          </a:p>
          <a:p>
            <a:r>
              <a:rPr lang="hr-HR" b="1" dirty="0"/>
              <a:t>Sekundarna </a:t>
            </a:r>
            <a:r>
              <a:rPr lang="hr-HR" b="1" dirty="0" err="1"/>
              <a:t>mikroplastika</a:t>
            </a:r>
            <a:r>
              <a:rPr lang="hr-HR" b="1" dirty="0"/>
              <a:t> </a:t>
            </a:r>
            <a:endParaRPr lang="hr-HR" dirty="0"/>
          </a:p>
          <a:p>
            <a:r>
              <a:rPr lang="hr-HR" dirty="0"/>
              <a:t>Nastaje raspadanjem, odnosno razgradnjom većih komada plastike kao što su vrećice, boce i ribarske mreže.</a:t>
            </a:r>
          </a:p>
          <a:p>
            <a:r>
              <a:rPr lang="hr-HR" dirty="0">
                <a:hlinkClick r:id="rId4"/>
              </a:rPr>
              <a:t>69-81 posto</a:t>
            </a:r>
            <a:r>
              <a:rPr lang="hr-HR" dirty="0"/>
              <a:t> </a:t>
            </a:r>
            <a:r>
              <a:rPr lang="hr-HR" dirty="0" err="1"/>
              <a:t>mikroplastike</a:t>
            </a:r>
            <a:r>
              <a:rPr lang="hr-HR" dirty="0"/>
              <a:t> u morima.</a:t>
            </a:r>
          </a:p>
          <a:p>
            <a:endParaRPr lang="hr-HR" dirty="0"/>
          </a:p>
        </p:txBody>
      </p:sp>
      <p:sp>
        <p:nvSpPr>
          <p:cNvPr id="4" name="Rezervirano mjesto broja slajda 3"/>
          <p:cNvSpPr>
            <a:spLocks noGrp="1"/>
          </p:cNvSpPr>
          <p:nvPr>
            <p:ph type="sldNum" sz="quarter" idx="5"/>
          </p:nvPr>
        </p:nvSpPr>
        <p:spPr/>
        <p:txBody>
          <a:bodyPr/>
          <a:lstStyle/>
          <a:p>
            <a:fld id="{F08013E2-2277-42A8-82B4-6F4EB3927030}" type="slidenum">
              <a:rPr lang="en-GB" smtClean="0"/>
              <a:t>36</a:t>
            </a:fld>
            <a:endParaRPr lang="en-GB"/>
          </a:p>
        </p:txBody>
      </p:sp>
    </p:spTree>
    <p:extLst>
      <p:ext uri="{BB962C8B-B14F-4D97-AF65-F5344CB8AC3E}">
        <p14:creationId xmlns:p14="http://schemas.microsoft.com/office/powerpoint/2010/main" val="3955302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World </a:t>
            </a:r>
            <a:r>
              <a:rPr lang="hr-HR" dirty="0" err="1"/>
              <a:t>Wildlife</a:t>
            </a:r>
            <a:r>
              <a:rPr lang="hr-HR" dirty="0"/>
              <a:t> </a:t>
            </a:r>
            <a:r>
              <a:rPr lang="hr-HR" dirty="0" err="1"/>
              <a:t>Fund</a:t>
            </a:r>
            <a:r>
              <a:rPr lang="hr-HR" dirty="0"/>
              <a:t> (WWF) </a:t>
            </a:r>
          </a:p>
        </p:txBody>
      </p:sp>
      <p:sp>
        <p:nvSpPr>
          <p:cNvPr id="4" name="Rezervirano mjesto broja slajda 3"/>
          <p:cNvSpPr>
            <a:spLocks noGrp="1"/>
          </p:cNvSpPr>
          <p:nvPr>
            <p:ph type="sldNum" sz="quarter" idx="5"/>
          </p:nvPr>
        </p:nvSpPr>
        <p:spPr/>
        <p:txBody>
          <a:bodyPr/>
          <a:lstStyle/>
          <a:p>
            <a:fld id="{F08013E2-2277-42A8-82B4-6F4EB3927030}" type="slidenum">
              <a:rPr lang="en-GB" smtClean="0"/>
              <a:t>37</a:t>
            </a:fld>
            <a:endParaRPr lang="en-GB"/>
          </a:p>
        </p:txBody>
      </p:sp>
    </p:spTree>
    <p:extLst>
      <p:ext uri="{BB962C8B-B14F-4D97-AF65-F5344CB8AC3E}">
        <p14:creationId xmlns:p14="http://schemas.microsoft.com/office/powerpoint/2010/main" val="58203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66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45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6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68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05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6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E88C-9906-452B-831C-3544CD1AF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FB9C59-AEFD-41A1-911F-B2F7E23AF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1F53E5-C4AC-4847-8162-4D1D7A137D94}"/>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5" name="Footer Placeholder 4">
            <a:extLst>
              <a:ext uri="{FF2B5EF4-FFF2-40B4-BE49-F238E27FC236}">
                <a16:creationId xmlns:a16="http://schemas.microsoft.com/office/drawing/2014/main" id="{F5525A21-BE7D-452B-8132-0DC6A1ECC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C5D3-2276-41F0-A15C-A8C50A65D3CF}"/>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88770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808B-2649-4A04-9943-6C3A3C71EE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4B4059-2D23-41DF-9EA6-415389C41A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0DED84-B056-43F4-A8ED-7FD75BE59809}"/>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5" name="Footer Placeholder 4">
            <a:extLst>
              <a:ext uri="{FF2B5EF4-FFF2-40B4-BE49-F238E27FC236}">
                <a16:creationId xmlns:a16="http://schemas.microsoft.com/office/drawing/2014/main" id="{E385EA04-E297-4FD8-B7B5-669B779A26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1BD168-D92C-49CE-B023-E4524133715B}"/>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60185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763B3F-9114-48CE-B402-AD0780ABBA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283268-2290-44B1-BFB0-1211F71DE8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782F30-4B07-47A2-93C5-F645BE5B3EEA}"/>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5" name="Footer Placeholder 4">
            <a:extLst>
              <a:ext uri="{FF2B5EF4-FFF2-40B4-BE49-F238E27FC236}">
                <a16:creationId xmlns:a16="http://schemas.microsoft.com/office/drawing/2014/main" id="{0E915C38-14A3-4576-AFE2-A0424C8AE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24741-3B49-4BB9-8EEA-28BE866F0AAD}"/>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55155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E587-B873-4955-85C5-96254C50BD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F8FD63-A587-4AD1-9761-7BDFAE676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FE81C7-7905-4939-961B-729923D68565}"/>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5" name="Footer Placeholder 4">
            <a:extLst>
              <a:ext uri="{FF2B5EF4-FFF2-40B4-BE49-F238E27FC236}">
                <a16:creationId xmlns:a16="http://schemas.microsoft.com/office/drawing/2014/main" id="{7B17B53A-B13F-4C01-B063-CBD3FB8EC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E2517A-BF38-4841-AE54-3FD98531B3B1}"/>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3563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45A9-B370-4733-A013-A97100406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7F0821-B5F7-4416-85ED-46DCA52F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FD8EAD-6C83-403C-B15A-8234973FBEB4}"/>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5" name="Footer Placeholder 4">
            <a:extLst>
              <a:ext uri="{FF2B5EF4-FFF2-40B4-BE49-F238E27FC236}">
                <a16:creationId xmlns:a16="http://schemas.microsoft.com/office/drawing/2014/main" id="{AFCB2185-8ED1-44CF-BD8B-CE6251BC9E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C77B34-9C79-44B4-8457-4B8159050141}"/>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265373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15CB-2E69-4EDB-B47B-B540F78EBA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463E91-076F-431D-AED6-C97C49486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CAD186-1320-459D-852F-10F79E8871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C8D8D6-2EE9-432C-8115-F4E86CAFC1A3}"/>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6" name="Footer Placeholder 5">
            <a:extLst>
              <a:ext uri="{FF2B5EF4-FFF2-40B4-BE49-F238E27FC236}">
                <a16:creationId xmlns:a16="http://schemas.microsoft.com/office/drawing/2014/main" id="{8627467F-1890-4FA4-9A98-F86092FF31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7D33E-3DFA-4968-B0E3-3B4742A303F3}"/>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08706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BBF5-4B32-4C21-9367-ACC531AC66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4ACC1F-C599-4D24-AAE2-D5B5C6299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2F1E04-D35B-4D25-9A3E-D3E2EA6A1A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CB7C8F-AF59-4251-8681-114CDA349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E8985-051F-4627-80BC-8C202E8FA6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15689A-ABD1-4005-B57A-E04DB36DFBB8}"/>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8" name="Footer Placeholder 7">
            <a:extLst>
              <a:ext uri="{FF2B5EF4-FFF2-40B4-BE49-F238E27FC236}">
                <a16:creationId xmlns:a16="http://schemas.microsoft.com/office/drawing/2014/main" id="{3DFBC690-EC5C-4D44-8A56-039C52B678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FAE4EC-9893-49C0-B01E-ECA954A545B2}"/>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86729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3D21-C374-42C8-A91D-453E2F0C0D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310466-728B-4448-8EB6-DA727A9B3F01}"/>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4" name="Footer Placeholder 3">
            <a:extLst>
              <a:ext uri="{FF2B5EF4-FFF2-40B4-BE49-F238E27FC236}">
                <a16:creationId xmlns:a16="http://schemas.microsoft.com/office/drawing/2014/main" id="{1BEF9B10-5E54-44E3-9E0A-43660B9D50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5CBB1E-5C55-4D87-BE90-E9B75825B19E}"/>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34636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6CDD4-0E6F-4641-A4CC-82B670F22494}"/>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3" name="Footer Placeholder 2">
            <a:extLst>
              <a:ext uri="{FF2B5EF4-FFF2-40B4-BE49-F238E27FC236}">
                <a16:creationId xmlns:a16="http://schemas.microsoft.com/office/drawing/2014/main" id="{5D19E1C6-1FC0-4789-B243-A4A206CC16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38524E-851E-4AD3-AA7C-59A95BA008F4}"/>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05201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DF92-363E-48D3-9B76-69E7E62D4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F340FB-2B2C-4793-967E-EC4EEA86A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4B6E4C-F5FE-4661-987D-6BB217C1A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6A396-ED74-414A-A7BC-DA45A69661B0}"/>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6" name="Footer Placeholder 5">
            <a:extLst>
              <a:ext uri="{FF2B5EF4-FFF2-40B4-BE49-F238E27FC236}">
                <a16:creationId xmlns:a16="http://schemas.microsoft.com/office/drawing/2014/main" id="{DD73C60D-FB8F-4086-8B79-5D6A48D2DA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C18C7E-1910-46C6-A736-1AC1717C5498}"/>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53587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3014-C1A2-4DBB-AFFD-BE8C0DED7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0DBA9A-3572-4CDB-8759-4806FD078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9C422D-D6D8-456A-B269-D256BE7BE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AA168-9D93-4DA6-8B45-D70F28A1FC4A}"/>
              </a:ext>
            </a:extLst>
          </p:cNvPr>
          <p:cNvSpPr>
            <a:spLocks noGrp="1"/>
          </p:cNvSpPr>
          <p:nvPr>
            <p:ph type="dt" sz="half" idx="10"/>
          </p:nvPr>
        </p:nvSpPr>
        <p:spPr/>
        <p:txBody>
          <a:bodyPr/>
          <a:lstStyle/>
          <a:p>
            <a:fld id="{169B72F6-9A02-4F21-8C51-0066FBC43098}" type="datetimeFigureOut">
              <a:rPr lang="en-GB" smtClean="0"/>
              <a:t>12/12/2019</a:t>
            </a:fld>
            <a:endParaRPr lang="en-GB"/>
          </a:p>
        </p:txBody>
      </p:sp>
      <p:sp>
        <p:nvSpPr>
          <p:cNvPr id="6" name="Footer Placeholder 5">
            <a:extLst>
              <a:ext uri="{FF2B5EF4-FFF2-40B4-BE49-F238E27FC236}">
                <a16:creationId xmlns:a16="http://schemas.microsoft.com/office/drawing/2014/main" id="{6472BDD7-23DA-48ED-8805-A725D55BD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907E83-0C36-4043-9587-CE2385EA30E0}"/>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70295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26C97-A326-4B43-9BA5-05FA2C17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56E4DE-731B-4DC7-9364-4BCA8C838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2E842E-F05B-479F-AB52-E8514A4E75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B72F6-9A02-4F21-8C51-0066FBC43098}" type="datetimeFigureOut">
              <a:rPr lang="en-GB" smtClean="0"/>
              <a:t>12/12/2019</a:t>
            </a:fld>
            <a:endParaRPr lang="en-GB"/>
          </a:p>
        </p:txBody>
      </p:sp>
      <p:sp>
        <p:nvSpPr>
          <p:cNvPr id="5" name="Footer Placeholder 4">
            <a:extLst>
              <a:ext uri="{FF2B5EF4-FFF2-40B4-BE49-F238E27FC236}">
                <a16:creationId xmlns:a16="http://schemas.microsoft.com/office/drawing/2014/main" id="{CD222F09-762F-4CCA-9D9D-A6F040F33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28F697-1853-45F4-9A1F-F4380077B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51A38-BA7E-4A68-B59E-DD14AD13E86F}" type="slidenum">
              <a:rPr lang="en-GB" smtClean="0"/>
              <a:t>‹#›</a:t>
            </a:fld>
            <a:endParaRPr lang="en-GB"/>
          </a:p>
        </p:txBody>
      </p:sp>
    </p:spTree>
    <p:extLst>
      <p:ext uri="{BB962C8B-B14F-4D97-AF65-F5344CB8AC3E}">
        <p14:creationId xmlns:p14="http://schemas.microsoft.com/office/powerpoint/2010/main" val="9964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uractiv.jutarnji.hr/aktualno/jednokratna-se-plastika-zabranjuje-od-2021-hrvatska-ce-zabranu-uvoditi-postupno-industrija-je-snazno-protiv/8662475/" TargetMode="External"/><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4.jp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jp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rd-konjscina.eu/reciklazno-dvoriste-konjscina/" TargetMode="External"/><Relationship Id="rId5" Type="http://schemas.openxmlformats.org/officeDocument/2006/relationships/image" Target="../media/image5.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komunalac.net/Dokumenti/PLAN%20ODVOZA%20KRUPNOG%20OTPADA.pdf" TargetMode="External"/><Relationship Id="rId5" Type="http://schemas.openxmlformats.org/officeDocument/2006/relationships/image" Target="../media/image5.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5.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5.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5.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5.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5.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5.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rd-konjscina.eu/reciklazno-dvoriste-konjscina/" TargetMode="External"/><Relationship Id="rId5" Type="http://schemas.openxmlformats.org/officeDocument/2006/relationships/image" Target="../media/image5.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lowchart: Document 2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27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42194-BD5A-40BB-B896-75A8C4E6ACDB}"/>
              </a:ext>
            </a:extLst>
          </p:cNvPr>
          <p:cNvSpPr>
            <a:spLocks noGrp="1"/>
          </p:cNvSpPr>
          <p:nvPr>
            <p:ph type="title"/>
          </p:nvPr>
        </p:nvSpPr>
        <p:spPr>
          <a:xfrm>
            <a:off x="638175" y="19397"/>
            <a:ext cx="3600193" cy="2757389"/>
          </a:xfrm>
          <a:prstGeom prst="ellipse">
            <a:avLst/>
          </a:prstGeom>
        </p:spPr>
        <p:txBody>
          <a:bodyPr vert="horz" lIns="91440" tIns="45720" rIns="91440" bIns="45720" rtlCol="0" anchor="ctr">
            <a:normAutofit fontScale="90000"/>
          </a:bodyPr>
          <a:lstStyle/>
          <a:p>
            <a:r>
              <a:rPr lang="hr-HR" sz="2800" b="1" kern="1200" dirty="0">
                <a:solidFill>
                  <a:srgbClr val="FFFFFF"/>
                </a:solidFill>
                <a:latin typeface="Century" panose="02040604050505020304" pitchFamily="18" charset="0"/>
              </a:rPr>
              <a:t>Javne edukacijske  tribine o održivom gospodarenju otpadom </a:t>
            </a:r>
            <a:endParaRPr lang="en-US" sz="2800" b="1" kern="1200" dirty="0">
              <a:solidFill>
                <a:srgbClr val="FFFFFF"/>
              </a:solidFill>
              <a:latin typeface="Century" panose="02040604050505020304" pitchFamily="18" charset="0"/>
            </a:endParaRPr>
          </a:p>
        </p:txBody>
      </p:sp>
      <p:pic>
        <p:nvPicPr>
          <p:cNvPr id="3" name="Slika 2">
            <a:extLst>
              <a:ext uri="{FF2B5EF4-FFF2-40B4-BE49-F238E27FC236}">
                <a16:creationId xmlns:a16="http://schemas.microsoft.com/office/drawing/2014/main" id="{44B81767-DD5F-4940-8A31-B0A2950EFE02}"/>
              </a:ext>
            </a:extLst>
          </p:cNvPr>
          <p:cNvPicPr>
            <a:picLocks noChangeAspect="1"/>
          </p:cNvPicPr>
          <p:nvPr/>
        </p:nvPicPr>
        <p:blipFill rotWithShape="1">
          <a:blip r:embed="rId2"/>
          <a:srcRect l="3073"/>
          <a:stretch/>
        </p:blipFill>
        <p:spPr>
          <a:xfrm>
            <a:off x="3886200" y="1150937"/>
            <a:ext cx="8305800" cy="2878853"/>
          </a:xfrm>
          <a:prstGeom prst="rect">
            <a:avLst/>
          </a:prstGeom>
        </p:spPr>
      </p:pic>
      <p:pic>
        <p:nvPicPr>
          <p:cNvPr id="4" name="Slika 3">
            <a:extLst>
              <a:ext uri="{FF2B5EF4-FFF2-40B4-BE49-F238E27FC236}">
                <a16:creationId xmlns:a16="http://schemas.microsoft.com/office/drawing/2014/main" id="{E80A1848-2A96-46C5-B99F-4C325C06E222}"/>
              </a:ext>
            </a:extLst>
          </p:cNvPr>
          <p:cNvPicPr>
            <a:picLocks noChangeAspect="1"/>
          </p:cNvPicPr>
          <p:nvPr/>
        </p:nvPicPr>
        <p:blipFill rotWithShape="1">
          <a:blip r:embed="rId3"/>
          <a:srcRect t="12479" b="15315"/>
          <a:stretch/>
        </p:blipFill>
        <p:spPr>
          <a:xfrm>
            <a:off x="6267450" y="160564"/>
            <a:ext cx="5924550" cy="990373"/>
          </a:xfrm>
          <a:prstGeom prst="rect">
            <a:avLst/>
          </a:prstGeom>
        </p:spPr>
      </p:pic>
      <p:pic>
        <p:nvPicPr>
          <p:cNvPr id="6" name="Slika 5">
            <a:extLst>
              <a:ext uri="{FF2B5EF4-FFF2-40B4-BE49-F238E27FC236}">
                <a16:creationId xmlns:a16="http://schemas.microsoft.com/office/drawing/2014/main" id="{CE0304A6-3B48-4214-AE15-D0BED9544A0C}"/>
              </a:ext>
            </a:extLst>
          </p:cNvPr>
          <p:cNvPicPr>
            <a:picLocks noChangeAspect="1"/>
          </p:cNvPicPr>
          <p:nvPr/>
        </p:nvPicPr>
        <p:blipFill rotWithShape="1">
          <a:blip r:embed="rId4"/>
          <a:srcRect b="13354"/>
          <a:stretch/>
        </p:blipFill>
        <p:spPr>
          <a:xfrm>
            <a:off x="7762875" y="5867627"/>
            <a:ext cx="4429125" cy="990373"/>
          </a:xfrm>
          <a:prstGeom prst="rect">
            <a:avLst/>
          </a:prstGeom>
        </p:spPr>
      </p:pic>
    </p:spTree>
    <p:extLst>
      <p:ext uri="{BB962C8B-B14F-4D97-AF65-F5344CB8AC3E}">
        <p14:creationId xmlns:p14="http://schemas.microsoft.com/office/powerpoint/2010/main" val="283143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755729" y="1371876"/>
            <a:ext cx="2680542"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Papir (3)</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389436" y="3023911"/>
            <a:ext cx="8536596"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Višeslojnu kartonsku ambalažu </a:t>
            </a:r>
            <a:r>
              <a:rPr kumimoji="0" lang="sr-Latn-RS" altLang="sr-Latn-RS" sz="1400" b="1"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(tetrapak)</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smije se odlagati u kontejnere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spremnike</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označene plavom bojom, samo ako je na njima posebno naglašeno i označeno da prihvaćaju i višestruku kartonsku ambalažu. Moramo znati da nisu svi plavi kontejneri (spremnici) osposobljeni za prihvat višestruke kartonske ambalaže (tetrapak), već to, na njima mora na biti posebno označeno i naglašeno. Također, prije odlaganja takve ambalaže potrebno ju je isprazniti i izravnati kako bi se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riješili</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nepoželjnih mirisa i smanjili volumen odložene kartonske ambalaže.</a:t>
            </a:r>
            <a:endParaRPr kumimoji="0" lang="sr-Latn-RS" altLang="sr-Latn-RS" sz="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pic>
        <p:nvPicPr>
          <p:cNvPr id="13" name="Picture 4" descr="Image result for paper waste cartoon">
            <a:extLst>
              <a:ext uri="{FF2B5EF4-FFF2-40B4-BE49-F238E27FC236}">
                <a16:creationId xmlns:a16="http://schemas.microsoft.com/office/drawing/2014/main" id="{052CF381-9DA0-4BA4-9A83-2C1BC71CD6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06" y="2614676"/>
            <a:ext cx="3017197" cy="301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55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755729" y="1371876"/>
            <a:ext cx="2680542"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Papir (4)</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167973" y="2026367"/>
            <a:ext cx="8536596" cy="34470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endParaRPr kumimoji="0" lang="sr-Latn-RS" altLang="sr-Latn-R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sr-Latn-RS" b="1"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Primjeri</a:t>
            </a:r>
            <a:r>
              <a:rPr kumimoji="0" lang="sr-Latn-RS" altLang="sr-Latn-RS" b="1"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oznaka za recikliranje na ambalaži od papira i kartona</a:t>
            </a:r>
          </a:p>
          <a:p>
            <a:pPr marL="0" marR="0" lvl="0" indent="0" algn="just" defTabSz="914400" rtl="0" eaLnBrk="0" fontAlgn="base" latinLnBrk="0" hangingPunct="0">
              <a:lnSpc>
                <a:spcPct val="100000"/>
              </a:lnSpc>
              <a:spcBef>
                <a:spcPct val="0"/>
              </a:spcBef>
              <a:spcAft>
                <a:spcPct val="0"/>
              </a:spcAft>
              <a:buClrTx/>
              <a:buSzTx/>
              <a:buFontTx/>
              <a:buNone/>
              <a:tabLst/>
            </a:pPr>
            <a:endParaRPr lang="sr-Latn-RS" altLang="sr-Latn-RS" sz="1400" b="1" dirty="0">
              <a:solidFill>
                <a:srgbClr val="333333"/>
              </a:solidFill>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RS" altLang="sr-Latn-R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Ambalaža od papira i kartona označava se pomoću brojčanih i slovnih oznaka. Slovna oznaka za valoviti i ravni karton te papir je PAP, dok je 20 brojčana oznaka za valoviti karton, 21 za ravni, a 22 za papir. </a:t>
            </a:r>
          </a:p>
          <a:p>
            <a:pPr marL="0" marR="0" lvl="0" indent="0" algn="just" defTabSz="914400" rtl="0" eaLnBrk="0" fontAlgn="base" latinLnBrk="0" hangingPunct="0">
              <a:lnSpc>
                <a:spcPct val="100000"/>
              </a:lnSpc>
              <a:spcBef>
                <a:spcPct val="0"/>
              </a:spcBef>
              <a:spcAft>
                <a:spcPct val="0"/>
              </a:spcAft>
              <a:buClrTx/>
              <a:buSzTx/>
              <a:buFontTx/>
              <a:buNone/>
              <a:tabLst/>
            </a:pPr>
            <a:endParaRPr lang="sr-Latn-RS" altLang="sr-Latn-RS" sz="1400" dirty="0">
              <a:solidFill>
                <a:srgbClr val="333333"/>
              </a:solidFill>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sr-Latn-RS" altLang="sr-Latn-RS" sz="1400" dirty="0">
              <a:solidFill>
                <a:srgbClr val="333333"/>
              </a:solidFill>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sr-Latn-RS" altLang="sr-Latn-RS" sz="1400" dirty="0">
              <a:solidFill>
                <a:srgbClr val="333333"/>
              </a:solidFill>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RS" altLang="sr-Latn-R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pic>
        <p:nvPicPr>
          <p:cNvPr id="1028" name="Picture 4">
            <a:extLst>
              <a:ext uri="{FF2B5EF4-FFF2-40B4-BE49-F238E27FC236}">
                <a16:creationId xmlns:a16="http://schemas.microsoft.com/office/drawing/2014/main" id="{4725D85E-F405-44B1-B13F-2F1E682D2B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852" y="3898901"/>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5C14BF2E-B2A9-461F-8CD6-3E18545437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6342" y="3849069"/>
            <a:ext cx="1504951"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8C23FF-BC26-4CAF-B071-A1328A774F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3796" y="3799237"/>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7418D028-BEA0-42B1-8A53-B6EEB6E1D5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0546" y="3749915"/>
            <a:ext cx="1504951"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aper waste cartoon">
            <a:extLst>
              <a:ext uri="{FF2B5EF4-FFF2-40B4-BE49-F238E27FC236}">
                <a16:creationId xmlns:a16="http://schemas.microsoft.com/office/drawing/2014/main" id="{06D3336A-32C2-499E-BF36-F4C44E09B1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777" y="2390302"/>
            <a:ext cx="3017197" cy="301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2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617069" y="1130071"/>
            <a:ext cx="2957861"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STAKLO (1)</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2535382" y="2018207"/>
            <a:ext cx="9122127" cy="46166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sr-Latn-RS" sz="1400" dirty="0">
                <a:solidFill>
                  <a:srgbClr val="333333"/>
                </a:solidFill>
                <a:latin typeface="Courier New" panose="02070309020205020404" pitchFamily="49" charset="0"/>
                <a:cs typeface="Courier New" panose="02070309020205020404" pitchFamily="49" charset="0"/>
              </a:rPr>
              <a:t>N</a:t>
            </a:r>
            <a:r>
              <a:rPr lang="hr-HR" sz="1400" dirty="0">
                <a:latin typeface="Courier New" panose="02070309020205020404" pitchFamily="49" charset="0"/>
                <a:cs typeface="Courier New" panose="02070309020205020404" pitchFamily="49" charset="0"/>
              </a:rPr>
              <a:t>a staklo ne bi trebali gledati kao na otpad već kao na dragocjenu sirovinu. On je jedini ambalažni materijal koji se može u potpunosti (100%) reciklirati, odnosno, ono se može neograničeni broj puta ponovno </a:t>
            </a:r>
            <a:r>
              <a:rPr lang="hr-HR" sz="1400" dirty="0" err="1">
                <a:latin typeface="Courier New" panose="02070309020205020404" pitchFamily="49" charset="0"/>
                <a:cs typeface="Courier New" panose="02070309020205020404" pitchFamily="49" charset="0"/>
              </a:rPr>
              <a:t>pretaliti</a:t>
            </a:r>
            <a:r>
              <a:rPr lang="hr-HR" sz="1400" dirty="0">
                <a:latin typeface="Courier New" panose="02070309020205020404" pitchFamily="49" charset="0"/>
                <a:cs typeface="Courier New" panose="02070309020205020404" pitchFamily="49" charset="0"/>
              </a:rPr>
              <a:t>, a da pri tom ne izgubi na kvaliteti. Od jedne tone starog stakla, uz dodatak energije, dobit će se jedna tona novih staklenih boca. Što se više stakla reciklira, to se troši manje energije te se smanjuju onečišćenja zraka i emisije CO</a:t>
            </a:r>
            <a:r>
              <a:rPr lang="hr-HR" sz="1400" baseline="-25000" dirty="0">
                <a:latin typeface="Courier New" panose="02070309020205020404" pitchFamily="49" charset="0"/>
                <a:cs typeface="Courier New" panose="02070309020205020404" pitchFamily="49" charset="0"/>
              </a:rPr>
              <a:t>2</a:t>
            </a:r>
            <a:r>
              <a:rPr lang="hr-HR" sz="1400" dirty="0">
                <a:latin typeface="Courier New" panose="02070309020205020404" pitchFamily="49" charset="0"/>
                <a:cs typeface="Courier New" panose="02070309020205020404" pitchFamily="49" charset="0"/>
              </a:rPr>
              <a:t>. </a:t>
            </a:r>
          </a:p>
          <a:p>
            <a:pPr algn="just"/>
            <a:endParaRPr lang="hr-HR" sz="1400" dirty="0">
              <a:latin typeface="Courier New" panose="02070309020205020404" pitchFamily="49" charset="0"/>
              <a:cs typeface="Courier New" panose="02070309020205020404" pitchFamily="49" charset="0"/>
            </a:endParaRPr>
          </a:p>
          <a:p>
            <a:pPr algn="just"/>
            <a:r>
              <a:rPr lang="hr-HR" sz="1400" dirty="0">
                <a:latin typeface="Courier New" panose="02070309020205020404" pitchFamily="49" charset="0"/>
                <a:cs typeface="Courier New" panose="02070309020205020404" pitchFamily="49" charset="0"/>
              </a:rPr>
              <a:t>Upotrebom 1000 kg starog stakla uštedi se 700 kilograma pijeska, 200 kilograma kalcita i 200 kilograma sode. Recikliranjem stakla štedimo energiju, naime, za svakih 10 posto udjela starog stakla u smjesi trošak energije pada za dva do tri posto. Tako ispada da ćemo recikliranjem samo jedne staklene boce uštedjeti toliko energije koliko je potrebno žarulji od 60W da svijetli četiri sata, računalu da radi 30 minuta, a televizoru 20 minuta.</a:t>
            </a:r>
          </a:p>
          <a:p>
            <a:pPr algn="just"/>
            <a:endParaRPr lang="hr-HR" sz="1400" dirty="0">
              <a:latin typeface="Courier New" panose="02070309020205020404" pitchFamily="49" charset="0"/>
              <a:cs typeface="Courier New" panose="02070309020205020404" pitchFamily="49" charset="0"/>
            </a:endParaRPr>
          </a:p>
          <a:p>
            <a:pPr algn="just"/>
            <a:r>
              <a:rPr lang="hr-HR" sz="1400" dirty="0">
                <a:latin typeface="Courier New" panose="02070309020205020404" pitchFamily="49" charset="0"/>
                <a:cs typeface="Courier New" panose="02070309020205020404" pitchFamily="49" charset="0"/>
              </a:rPr>
              <a:t>Staklenke, staklene boce i čaše potrebno je isprazniti te bez čepova i zatvarača odložiti u spremnike za staklo na nekom od zelenih otoka ili u </a:t>
            </a:r>
            <a:r>
              <a:rPr lang="hr-HR" sz="1400" dirty="0" err="1">
                <a:latin typeface="Courier New" panose="02070309020205020404" pitchFamily="49" charset="0"/>
                <a:cs typeface="Courier New" panose="02070309020205020404" pitchFamily="49" charset="0"/>
              </a:rPr>
              <a:t>reciklažnom</a:t>
            </a:r>
            <a:r>
              <a:rPr lang="hr-HR" sz="1400" dirty="0">
                <a:latin typeface="Courier New" panose="02070309020205020404" pitchFamily="49" charset="0"/>
                <a:cs typeface="Courier New" panose="02070309020205020404" pitchFamily="49" charset="0"/>
              </a:rPr>
              <a:t> dvorištu.</a:t>
            </a:r>
          </a:p>
          <a:p>
            <a:pPr algn="just"/>
            <a:endParaRPr lang="hr-HR" sz="1400" dirty="0">
              <a:latin typeface="Courier New" panose="02070309020205020404" pitchFamily="49" charset="0"/>
              <a:cs typeface="Courier New" panose="02070309020205020404" pitchFamily="49" charset="0"/>
            </a:endParaRPr>
          </a:p>
          <a:p>
            <a:pPr algn="just"/>
            <a:r>
              <a:rPr lang="hr-HR" sz="1400" dirty="0">
                <a:latin typeface="Courier New" panose="02070309020205020404" pitchFamily="49" charset="0"/>
                <a:cs typeface="Courier New" panose="02070309020205020404" pitchFamily="49" charset="0"/>
              </a:rPr>
              <a:t>Predmete poput prozorskog, automobilskog i medicinskog stakla, ambalaže kemikalija i zapaljivih tvari, kristala, ogledala, porculana, keramike, i neonskih svjetala nije moguće odložiti u spremnike predviđene za odlaganje stakla. Ravna prozorska stakla, žarulje i fluorescentne svjetiljke odlažu se isključivo u </a:t>
            </a:r>
            <a:r>
              <a:rPr lang="hr-HR" sz="1400" dirty="0" err="1">
                <a:latin typeface="Courier New" panose="02070309020205020404" pitchFamily="49" charset="0"/>
                <a:cs typeface="Courier New" panose="02070309020205020404" pitchFamily="49" charset="0"/>
              </a:rPr>
              <a:t>reciklažna</a:t>
            </a:r>
            <a:r>
              <a:rPr lang="hr-HR" sz="1400" dirty="0">
                <a:latin typeface="Courier New" panose="02070309020205020404" pitchFamily="49" charset="0"/>
                <a:cs typeface="Courier New" panose="02070309020205020404" pitchFamily="49" charset="0"/>
              </a:rPr>
              <a:t> dvorišta.</a:t>
            </a:r>
          </a:p>
        </p:txBody>
      </p:sp>
      <p:pic>
        <p:nvPicPr>
          <p:cNvPr id="7174" name="Picture 6" descr="Image result for waste glass cartoon">
            <a:extLst>
              <a:ext uri="{FF2B5EF4-FFF2-40B4-BE49-F238E27FC236}">
                <a16:creationId xmlns:a16="http://schemas.microsoft.com/office/drawing/2014/main" id="{3B2AD7B2-1431-4F1B-B615-DB261D580B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02" y="2657475"/>
            <a:ext cx="2423680" cy="242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971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617069" y="1130071"/>
            <a:ext cx="2957861"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STAKLO (2)</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2584826" y="2283947"/>
            <a:ext cx="9122127"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hr-HR" b="1" dirty="0">
                <a:latin typeface="Courier New" panose="02070309020205020404" pitchFamily="49" charset="0"/>
                <a:cs typeface="Courier New" panose="02070309020205020404" pitchFamily="49" charset="0"/>
              </a:rPr>
              <a:t>Primjeri oznaka za recikliranje na staklenoj ambalaži</a:t>
            </a:r>
          </a:p>
          <a:p>
            <a:pPr algn="just"/>
            <a:endParaRPr lang="hr-HR" sz="1600" dirty="0">
              <a:latin typeface="Courier New" panose="02070309020205020404" pitchFamily="49" charset="0"/>
              <a:cs typeface="Courier New" panose="02070309020205020404" pitchFamily="49" charset="0"/>
            </a:endParaRPr>
          </a:p>
          <a:p>
            <a:pPr algn="just"/>
            <a:r>
              <a:rPr lang="hr-HR" sz="1600" dirty="0">
                <a:latin typeface="Courier New" panose="02070309020205020404" pitchFamily="49" charset="0"/>
                <a:cs typeface="Courier New" panose="02070309020205020404" pitchFamily="49" charset="0"/>
              </a:rPr>
              <a:t>Staklena ambalaža označava se pomoću brojčanih i slovnih oznaka. Slovna oznaka za bezbojno, zeleno i smeđe staklo je GL. Bezbojno staklo ima brojčanu oznaku 70, zeleno 71, a smeđe 72.</a:t>
            </a:r>
          </a:p>
        </p:txBody>
      </p:sp>
      <p:pic>
        <p:nvPicPr>
          <p:cNvPr id="11266" name="Picture 2">
            <a:extLst>
              <a:ext uri="{FF2B5EF4-FFF2-40B4-BE49-F238E27FC236}">
                <a16:creationId xmlns:a16="http://schemas.microsoft.com/office/drawing/2014/main" id="{6A1E7C06-FD44-4F33-B25F-CC7CC116C1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3979" y="3731443"/>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9065BE89-3E1B-4288-AAA9-4587294AE2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8697" y="3636193"/>
            <a:ext cx="1504950" cy="161492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738ED685-932D-4D8A-943D-63E2DC62E5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3414" y="3560166"/>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F53FBACF-F316-428B-8F55-F6FA028CFA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0243" y="3746163"/>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aste glass cartoon">
            <a:extLst>
              <a:ext uri="{FF2B5EF4-FFF2-40B4-BE49-F238E27FC236}">
                <a16:creationId xmlns:a16="http://schemas.microsoft.com/office/drawing/2014/main" id="{67A98B07-07BA-45F1-B94B-C334799515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702" y="2657475"/>
            <a:ext cx="2423680" cy="242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4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339751" y="1371876"/>
            <a:ext cx="3512501"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PLASTIKA (1)</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188754" y="2188879"/>
            <a:ext cx="8536596" cy="41857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hr-HR" sz="1400" dirty="0">
                <a:latin typeface="Courier New" panose="02070309020205020404" pitchFamily="49" charset="0"/>
                <a:cs typeface="Courier New" panose="02070309020205020404" pitchFamily="49" charset="0"/>
              </a:rPr>
              <a:t>Prije odlaganja bilo kojeg plastičnog artikla, poželjno je da se proizvod ispere. Spremnici za odlaganje plastične ambalaže namijenjeni su odlaganju one plastike koja nije u sustavu povratne naknade, poput folija, filmova, vrećica te mjehuraste „pucketave“ ambalaže, plastičnih boca ulja, destilirane vode, sredstava za čišćenje i pranje, kozmetike, lijekova, prehrambenih proizvoda, čaša i posuda od mliječnih proizvoda, pjenaste i zaštitne ambalaže, čepova, plastičnih tanjura, pribora za jelo, najlonskih folija i tetrapak ambalaže. Nije preporučljivo odlagati plastičnu ambalažu od kemikalija i zapaljivih tvari, sprejeva i miješanog otpada.</a:t>
            </a:r>
          </a:p>
          <a:p>
            <a:pPr algn="just"/>
            <a:endParaRPr lang="hr-HR" sz="1400" dirty="0">
              <a:latin typeface="Courier New" panose="02070309020205020404" pitchFamily="49" charset="0"/>
              <a:cs typeface="Courier New" panose="02070309020205020404" pitchFamily="49" charset="0"/>
            </a:endParaRPr>
          </a:p>
          <a:p>
            <a:pPr algn="just"/>
            <a:r>
              <a:rPr lang="hr-HR" sz="1400" dirty="0">
                <a:latin typeface="Courier New" panose="02070309020205020404" pitchFamily="49" charset="0"/>
                <a:cs typeface="Courier New" panose="02070309020205020404" pitchFamily="49" charset="0"/>
              </a:rPr>
              <a:t>Najčešći materijali u izradi plastike su polimerni materijali jer se lagano oblikuju, lagani su za prijevoz, nisu lomljivi, čuvaju mikrobiološka svojstva hrane (svježeg mesa, voća, povrća ili gotovih prehrambenih proizvoda), manji su troškovi proizvodnje i prijevoza…Međutim, potrebno je jako puno vremena za razgradnju plastike, a posebno je štetna za okoliš plastika za jednokratnu upotrebu koju je teško reciklirati, a možemo je koristiti bilo gdje. Odbačenu jednokratnu plastiku najčešće nalazimo na plažama EU-a. To su razlozi zbog kojih se </a:t>
            </a:r>
            <a:r>
              <a:rPr lang="hr-HR" sz="1400" dirty="0">
                <a:latin typeface="Courier New" panose="02070309020205020404" pitchFamily="49" charset="0"/>
                <a:cs typeface="Courier New" panose="02070309020205020404" pitchFamily="49" charset="0"/>
                <a:hlinkClick r:id="rId6"/>
              </a:rPr>
              <a:t>od 2021. godine u EU uvodi zabrana jednokratnih proizvoda od plastike</a:t>
            </a:r>
            <a:r>
              <a:rPr lang="hr-HR" sz="1400" dirty="0">
                <a:latin typeface="Courier New" panose="02070309020205020404" pitchFamily="49" charset="0"/>
                <a:cs typeface="Courier New" panose="02070309020205020404" pitchFamily="49" charset="0"/>
              </a:rPr>
              <a:t>.</a:t>
            </a:r>
          </a:p>
        </p:txBody>
      </p:sp>
      <p:pic>
        <p:nvPicPr>
          <p:cNvPr id="6148" name="Picture 4" descr="Image result for waste plastic cartoon">
            <a:extLst>
              <a:ext uri="{FF2B5EF4-FFF2-40B4-BE49-F238E27FC236}">
                <a16:creationId xmlns:a16="http://schemas.microsoft.com/office/drawing/2014/main" id="{7AF3557C-D6A8-4721-B130-E48C8EB4F5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54" y="2870922"/>
            <a:ext cx="2857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28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339751" y="1371876"/>
            <a:ext cx="3512501"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PLASTIKA (2)</a:t>
            </a:r>
            <a:endParaRPr lang="hr-HR" sz="3600" b="1" i="0" cap="all" dirty="0">
              <a:effectLst/>
              <a:latin typeface="Courier New" panose="02070309020205020404" pitchFamily="49" charset="0"/>
              <a:cs typeface="Courier New" panose="02070309020205020404" pitchFamily="49" charset="0"/>
            </a:endParaRPr>
          </a:p>
        </p:txBody>
      </p:sp>
      <p:sp>
        <p:nvSpPr>
          <p:cNvPr id="5" name="Pravokutnik 4">
            <a:extLst>
              <a:ext uri="{FF2B5EF4-FFF2-40B4-BE49-F238E27FC236}">
                <a16:creationId xmlns:a16="http://schemas.microsoft.com/office/drawing/2014/main" id="{75291970-225E-4C52-BB43-F20059A8AFD9}"/>
              </a:ext>
            </a:extLst>
          </p:cNvPr>
          <p:cNvSpPr/>
          <p:nvPr/>
        </p:nvSpPr>
        <p:spPr>
          <a:xfrm>
            <a:off x="2834801" y="2103018"/>
            <a:ext cx="8869736" cy="369332"/>
          </a:xfrm>
          <a:prstGeom prst="rect">
            <a:avLst/>
          </a:prstGeom>
        </p:spPr>
        <p:txBody>
          <a:bodyPr wrap="none">
            <a:spAutoFit/>
          </a:bodyPr>
          <a:lstStyle/>
          <a:p>
            <a:r>
              <a:rPr lang="fi-FI" b="1" dirty="0">
                <a:solidFill>
                  <a:srgbClr val="333333"/>
                </a:solidFill>
                <a:latin typeface="Courier New" panose="02070309020205020404" pitchFamily="49" charset="0"/>
                <a:cs typeface="Courier New" panose="02070309020205020404" pitchFamily="49" charset="0"/>
              </a:rPr>
              <a:t>Polimerni materijali koji se koriste u proizvodnji plastike su:</a:t>
            </a:r>
            <a:endParaRPr lang="hr-HR" b="1" dirty="0">
              <a:latin typeface="Courier New" panose="02070309020205020404" pitchFamily="49" charset="0"/>
              <a:cs typeface="Courier New" panose="02070309020205020404" pitchFamily="49" charset="0"/>
            </a:endParaRPr>
          </a:p>
        </p:txBody>
      </p:sp>
      <p:pic>
        <p:nvPicPr>
          <p:cNvPr id="12299" name="Picture 11">
            <a:extLst>
              <a:ext uri="{FF2B5EF4-FFF2-40B4-BE49-F238E27FC236}">
                <a16:creationId xmlns:a16="http://schemas.microsoft.com/office/drawing/2014/main" id="{E8143A87-6B95-40C5-AB85-EF1D52AB11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801" y="2558211"/>
            <a:ext cx="1274620" cy="1274620"/>
          </a:xfrm>
          <a:prstGeom prst="rect">
            <a:avLst/>
          </a:prstGeom>
          <a:noFill/>
          <a:extLst>
            <a:ext uri="{909E8E84-426E-40DD-AFC4-6F175D3DCCD1}">
              <a14:hiddenFill xmlns:a14="http://schemas.microsoft.com/office/drawing/2010/main">
                <a:solidFill>
                  <a:srgbClr val="FFFFFF"/>
                </a:solidFill>
              </a14:hiddenFill>
            </a:ext>
          </a:extLst>
        </p:spPr>
      </p:pic>
      <p:sp>
        <p:nvSpPr>
          <p:cNvPr id="10" name="Pravokutnik 9">
            <a:extLst>
              <a:ext uri="{FF2B5EF4-FFF2-40B4-BE49-F238E27FC236}">
                <a16:creationId xmlns:a16="http://schemas.microsoft.com/office/drawing/2014/main" id="{B4A6E6DC-9D8A-4546-BCC8-D95CE0695F2B}"/>
              </a:ext>
            </a:extLst>
          </p:cNvPr>
          <p:cNvSpPr/>
          <p:nvPr/>
        </p:nvSpPr>
        <p:spPr>
          <a:xfrm>
            <a:off x="4339751" y="2740719"/>
            <a:ext cx="6096000" cy="954107"/>
          </a:xfrm>
          <a:prstGeom prst="rect">
            <a:avLst/>
          </a:prstGeom>
        </p:spPr>
        <p:txBody>
          <a:bodyPr>
            <a:spAutoFit/>
          </a:bodyPr>
          <a:lstStyle/>
          <a:p>
            <a:r>
              <a:rPr lang="hr-HR" sz="1400" b="1" dirty="0">
                <a:solidFill>
                  <a:srgbClr val="333333"/>
                </a:solidFill>
                <a:latin typeface="Courier New" panose="02070309020205020404" pitchFamily="49" charset="0"/>
                <a:cs typeface="Courier New" panose="02070309020205020404" pitchFamily="49" charset="0"/>
              </a:rPr>
              <a:t>PET</a:t>
            </a:r>
          </a:p>
          <a:p>
            <a:br>
              <a:rPr lang="hr-HR" sz="1400" dirty="0">
                <a:latin typeface="Courier New" panose="02070309020205020404" pitchFamily="49" charset="0"/>
                <a:cs typeface="Courier New" panose="02070309020205020404" pitchFamily="49" charset="0"/>
              </a:rPr>
            </a:br>
            <a:r>
              <a:rPr lang="hr-HR" sz="1400" dirty="0">
                <a:solidFill>
                  <a:srgbClr val="333333"/>
                </a:solidFill>
                <a:latin typeface="Courier New" panose="02070309020205020404" pitchFamily="49" charset="0"/>
                <a:cs typeface="Courier New" panose="02070309020205020404" pitchFamily="49" charset="0"/>
              </a:rPr>
              <a:t>boce za bezalkoholne napitke, tekućine za ispiranje usta, maslac od kikirikija i začine.</a:t>
            </a:r>
            <a:endParaRPr lang="hr-HR" sz="1400" dirty="0">
              <a:latin typeface="Courier New" panose="02070309020205020404" pitchFamily="49" charset="0"/>
              <a:cs typeface="Courier New" panose="02070309020205020404" pitchFamily="49" charset="0"/>
            </a:endParaRPr>
          </a:p>
        </p:txBody>
      </p:sp>
      <p:pic>
        <p:nvPicPr>
          <p:cNvPr id="12301" name="Picture 13">
            <a:extLst>
              <a:ext uri="{FF2B5EF4-FFF2-40B4-BE49-F238E27FC236}">
                <a16:creationId xmlns:a16="http://schemas.microsoft.com/office/drawing/2014/main" id="{CD9AC405-4BBC-40B2-9676-69657238F4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4801" y="3744435"/>
            <a:ext cx="1274620" cy="1274620"/>
          </a:xfrm>
          <a:prstGeom prst="rect">
            <a:avLst/>
          </a:prstGeom>
          <a:noFill/>
          <a:extLst>
            <a:ext uri="{909E8E84-426E-40DD-AFC4-6F175D3DCCD1}">
              <a14:hiddenFill xmlns:a14="http://schemas.microsoft.com/office/drawing/2010/main">
                <a:solidFill>
                  <a:srgbClr val="FFFFFF"/>
                </a:solidFill>
              </a14:hiddenFill>
            </a:ext>
          </a:extLst>
        </p:spPr>
      </p:pic>
      <p:sp>
        <p:nvSpPr>
          <p:cNvPr id="12" name="Pravokutnik 11">
            <a:extLst>
              <a:ext uri="{FF2B5EF4-FFF2-40B4-BE49-F238E27FC236}">
                <a16:creationId xmlns:a16="http://schemas.microsoft.com/office/drawing/2014/main" id="{23596609-6C3E-43D7-AF35-E07F8D82DE4B}"/>
              </a:ext>
            </a:extLst>
          </p:cNvPr>
          <p:cNvSpPr/>
          <p:nvPr/>
        </p:nvSpPr>
        <p:spPr>
          <a:xfrm>
            <a:off x="4334095" y="3866548"/>
            <a:ext cx="6096000" cy="954107"/>
          </a:xfrm>
          <a:prstGeom prst="rect">
            <a:avLst/>
          </a:prstGeom>
        </p:spPr>
        <p:txBody>
          <a:bodyPr>
            <a:spAutoFit/>
          </a:bodyPr>
          <a:lstStyle/>
          <a:p>
            <a:r>
              <a:rPr lang="hr-HR" sz="1400" b="1" dirty="0">
                <a:solidFill>
                  <a:srgbClr val="333333"/>
                </a:solidFill>
                <a:latin typeface="Courier New" panose="02070309020205020404" pitchFamily="49" charset="0"/>
                <a:cs typeface="Courier New" panose="02070309020205020404" pitchFamily="49" charset="0"/>
              </a:rPr>
              <a:t>PE-HD</a:t>
            </a:r>
          </a:p>
          <a:p>
            <a:br>
              <a:rPr lang="hr-HR" sz="1400" dirty="0">
                <a:latin typeface="Courier New" panose="02070309020205020404" pitchFamily="49" charset="0"/>
                <a:cs typeface="Courier New" panose="02070309020205020404" pitchFamily="49" charset="0"/>
              </a:rPr>
            </a:br>
            <a:r>
              <a:rPr lang="hr-HR" sz="1400" dirty="0">
                <a:solidFill>
                  <a:srgbClr val="333333"/>
                </a:solidFill>
                <a:latin typeface="Courier New" panose="02070309020205020404" pitchFamily="49" charset="0"/>
                <a:cs typeface="Courier New" panose="02070309020205020404" pitchFamily="49" charset="0"/>
              </a:rPr>
              <a:t>boce za mlijeko, sokove, vodu, deterdžente, motorna ulja, plastične vrećice.</a:t>
            </a:r>
            <a:endParaRPr lang="hr-HR" sz="1400" dirty="0">
              <a:latin typeface="Courier New" panose="02070309020205020404" pitchFamily="49" charset="0"/>
              <a:cs typeface="Courier New" panose="02070309020205020404" pitchFamily="49" charset="0"/>
            </a:endParaRPr>
          </a:p>
        </p:txBody>
      </p:sp>
      <p:pic>
        <p:nvPicPr>
          <p:cNvPr id="13" name="Slika 12">
            <a:extLst>
              <a:ext uri="{FF2B5EF4-FFF2-40B4-BE49-F238E27FC236}">
                <a16:creationId xmlns:a16="http://schemas.microsoft.com/office/drawing/2014/main" id="{109DB341-EFA2-4049-A9EB-384ADC5F9FCD}"/>
              </a:ext>
            </a:extLst>
          </p:cNvPr>
          <p:cNvPicPr>
            <a:picLocks noChangeAspect="1"/>
          </p:cNvPicPr>
          <p:nvPr/>
        </p:nvPicPr>
        <p:blipFill>
          <a:blip r:embed="rId8"/>
          <a:stretch>
            <a:fillRect/>
          </a:stretch>
        </p:blipFill>
        <p:spPr>
          <a:xfrm>
            <a:off x="2554156" y="5189099"/>
            <a:ext cx="1670559" cy="1006018"/>
          </a:xfrm>
          <a:prstGeom prst="rect">
            <a:avLst/>
          </a:prstGeom>
        </p:spPr>
      </p:pic>
      <p:sp>
        <p:nvSpPr>
          <p:cNvPr id="14" name="Pravokutnik 13">
            <a:extLst>
              <a:ext uri="{FF2B5EF4-FFF2-40B4-BE49-F238E27FC236}">
                <a16:creationId xmlns:a16="http://schemas.microsoft.com/office/drawing/2014/main" id="{8BDCB7E6-8858-4CE3-8669-569F347313B8}"/>
              </a:ext>
            </a:extLst>
          </p:cNvPr>
          <p:cNvSpPr/>
          <p:nvPr/>
        </p:nvSpPr>
        <p:spPr>
          <a:xfrm>
            <a:off x="4334095" y="5064718"/>
            <a:ext cx="6096000" cy="954107"/>
          </a:xfrm>
          <a:prstGeom prst="rect">
            <a:avLst/>
          </a:prstGeom>
        </p:spPr>
        <p:txBody>
          <a:bodyPr>
            <a:spAutoFit/>
          </a:bodyPr>
          <a:lstStyle/>
          <a:p>
            <a:r>
              <a:rPr lang="hr-HR" sz="1400" b="1" dirty="0">
                <a:solidFill>
                  <a:srgbClr val="333333"/>
                </a:solidFill>
                <a:latin typeface="Courier New" panose="02070309020205020404" pitchFamily="49" charset="0"/>
                <a:cs typeface="Courier New" panose="02070309020205020404" pitchFamily="49" charset="0"/>
              </a:rPr>
              <a:t>PVC</a:t>
            </a:r>
          </a:p>
          <a:p>
            <a:br>
              <a:rPr lang="hr-HR" sz="1400" dirty="0">
                <a:latin typeface="Courier New" panose="02070309020205020404" pitchFamily="49" charset="0"/>
                <a:cs typeface="Courier New" panose="02070309020205020404" pitchFamily="49" charset="0"/>
              </a:rPr>
            </a:br>
            <a:r>
              <a:rPr lang="hr-HR" sz="1400" dirty="0">
                <a:solidFill>
                  <a:srgbClr val="333333"/>
                </a:solidFill>
                <a:latin typeface="Courier New" panose="02070309020205020404" pitchFamily="49" charset="0"/>
                <a:cs typeface="Courier New" panose="02070309020205020404" pitchFamily="49" charset="0"/>
              </a:rPr>
              <a:t>podlošci za pakiranje hrane, pakiranja za sendviče, boce za šampone.</a:t>
            </a:r>
            <a:endParaRPr lang="hr-HR" sz="1400" dirty="0">
              <a:latin typeface="Courier New" panose="02070309020205020404" pitchFamily="49" charset="0"/>
              <a:cs typeface="Courier New" panose="02070309020205020404" pitchFamily="49" charset="0"/>
            </a:endParaRPr>
          </a:p>
        </p:txBody>
      </p:sp>
      <p:pic>
        <p:nvPicPr>
          <p:cNvPr id="12305" name="Picture 17" descr="Image result for waste plastic cartoon">
            <a:extLst>
              <a:ext uri="{FF2B5EF4-FFF2-40B4-BE49-F238E27FC236}">
                <a16:creationId xmlns:a16="http://schemas.microsoft.com/office/drawing/2014/main" id="{A7C80677-6ACE-41E8-9BB9-12717BAF3E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031" y="3054943"/>
            <a:ext cx="2857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49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339751" y="1371876"/>
            <a:ext cx="3512501"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PLASTIKA (3)</a:t>
            </a:r>
            <a:endParaRPr lang="hr-HR" sz="3600" b="1" i="0" cap="all" dirty="0">
              <a:effectLst/>
              <a:latin typeface="Courier New" panose="02070309020205020404" pitchFamily="49" charset="0"/>
              <a:cs typeface="Courier New" panose="02070309020205020404" pitchFamily="49" charset="0"/>
            </a:endParaRPr>
          </a:p>
        </p:txBody>
      </p:sp>
      <p:sp>
        <p:nvSpPr>
          <p:cNvPr id="10" name="Pravokutnik 9">
            <a:extLst>
              <a:ext uri="{FF2B5EF4-FFF2-40B4-BE49-F238E27FC236}">
                <a16:creationId xmlns:a16="http://schemas.microsoft.com/office/drawing/2014/main" id="{B4A6E6DC-9D8A-4546-BCC8-D95CE0695F2B}"/>
              </a:ext>
            </a:extLst>
          </p:cNvPr>
          <p:cNvSpPr/>
          <p:nvPr/>
        </p:nvSpPr>
        <p:spPr>
          <a:xfrm>
            <a:off x="4339751" y="2740719"/>
            <a:ext cx="6096000" cy="738664"/>
          </a:xfrm>
          <a:prstGeom prst="rect">
            <a:avLst/>
          </a:prstGeom>
        </p:spPr>
        <p:txBody>
          <a:bodyPr>
            <a:spAutoFit/>
          </a:bodyPr>
          <a:lstStyle/>
          <a:p>
            <a:r>
              <a:rPr lang="hr-HR" sz="1400" b="1" dirty="0">
                <a:latin typeface="Courier New" panose="02070309020205020404" pitchFamily="49" charset="0"/>
                <a:cs typeface="Courier New" panose="02070309020205020404" pitchFamily="49" charset="0"/>
              </a:rPr>
              <a:t>PE-LD</a:t>
            </a:r>
          </a:p>
          <a:p>
            <a:br>
              <a:rPr lang="hr-HR" sz="1400" dirty="0">
                <a:latin typeface="Courier New" panose="02070309020205020404" pitchFamily="49" charset="0"/>
                <a:cs typeface="Courier New" panose="02070309020205020404" pitchFamily="49" charset="0"/>
              </a:rPr>
            </a:br>
            <a:r>
              <a:rPr lang="hr-HR" sz="1400" dirty="0">
                <a:latin typeface="Courier New" panose="02070309020205020404" pitchFamily="49" charset="0"/>
                <a:cs typeface="Courier New" panose="02070309020205020404" pitchFamily="49" charset="0"/>
              </a:rPr>
              <a:t>vrećice za zamrzavanje hrane, vrećice za kruh, tube.</a:t>
            </a:r>
          </a:p>
        </p:txBody>
      </p:sp>
      <p:sp>
        <p:nvSpPr>
          <p:cNvPr id="12" name="Pravokutnik 11">
            <a:extLst>
              <a:ext uri="{FF2B5EF4-FFF2-40B4-BE49-F238E27FC236}">
                <a16:creationId xmlns:a16="http://schemas.microsoft.com/office/drawing/2014/main" id="{23596609-6C3E-43D7-AF35-E07F8D82DE4B}"/>
              </a:ext>
            </a:extLst>
          </p:cNvPr>
          <p:cNvSpPr/>
          <p:nvPr/>
        </p:nvSpPr>
        <p:spPr>
          <a:xfrm>
            <a:off x="4334095" y="3885687"/>
            <a:ext cx="6096000" cy="954107"/>
          </a:xfrm>
          <a:prstGeom prst="rect">
            <a:avLst/>
          </a:prstGeom>
        </p:spPr>
        <p:txBody>
          <a:bodyPr>
            <a:spAutoFit/>
          </a:bodyPr>
          <a:lstStyle/>
          <a:p>
            <a:r>
              <a:rPr lang="hr-HR" sz="1400" b="1" dirty="0">
                <a:latin typeface="Courier New" panose="02070309020205020404" pitchFamily="49" charset="0"/>
                <a:cs typeface="Courier New" panose="02070309020205020404" pitchFamily="49" charset="0"/>
              </a:rPr>
              <a:t>PP</a:t>
            </a:r>
          </a:p>
          <a:p>
            <a:br>
              <a:rPr lang="hr-HR" sz="1400" dirty="0">
                <a:latin typeface="Courier New" panose="02070309020205020404" pitchFamily="49" charset="0"/>
                <a:cs typeface="Courier New" panose="02070309020205020404" pitchFamily="49" charset="0"/>
              </a:rPr>
            </a:br>
            <a:r>
              <a:rPr lang="hr-HR" sz="1400" dirty="0">
                <a:latin typeface="Courier New" panose="02070309020205020404" pitchFamily="49" charset="0"/>
                <a:cs typeface="Courier New" panose="02070309020205020404" pitchFamily="49" charset="0"/>
              </a:rPr>
              <a:t>boce za kečap, dječje voćne sokove, lijekove, čaše za jogurt, posudice za margarin;</a:t>
            </a:r>
          </a:p>
        </p:txBody>
      </p:sp>
      <p:sp>
        <p:nvSpPr>
          <p:cNvPr id="14" name="Pravokutnik 13">
            <a:extLst>
              <a:ext uri="{FF2B5EF4-FFF2-40B4-BE49-F238E27FC236}">
                <a16:creationId xmlns:a16="http://schemas.microsoft.com/office/drawing/2014/main" id="{8BDCB7E6-8858-4CE3-8669-569F347313B8}"/>
              </a:ext>
            </a:extLst>
          </p:cNvPr>
          <p:cNvSpPr/>
          <p:nvPr/>
        </p:nvSpPr>
        <p:spPr>
          <a:xfrm>
            <a:off x="4334095" y="5064718"/>
            <a:ext cx="6096000" cy="954107"/>
          </a:xfrm>
          <a:prstGeom prst="rect">
            <a:avLst/>
          </a:prstGeom>
        </p:spPr>
        <p:txBody>
          <a:bodyPr>
            <a:spAutoFit/>
          </a:bodyPr>
          <a:lstStyle/>
          <a:p>
            <a:r>
              <a:rPr lang="hr-HR" sz="1400" b="1" dirty="0">
                <a:latin typeface="Courier New" panose="02070309020205020404" pitchFamily="49" charset="0"/>
                <a:cs typeface="Courier New" panose="02070309020205020404" pitchFamily="49" charset="0"/>
              </a:rPr>
              <a:t>PS</a:t>
            </a:r>
          </a:p>
          <a:p>
            <a:br>
              <a:rPr lang="hr-HR" sz="1400" dirty="0">
                <a:latin typeface="Courier New" panose="02070309020205020404" pitchFamily="49" charset="0"/>
                <a:cs typeface="Courier New" panose="02070309020205020404" pitchFamily="49" charset="0"/>
              </a:rPr>
            </a:br>
            <a:r>
              <a:rPr lang="hr-HR" sz="1400" dirty="0">
                <a:latin typeface="Courier New" panose="02070309020205020404" pitchFamily="49" charset="0"/>
                <a:cs typeface="Courier New" panose="02070309020205020404" pitchFamily="49" charset="0"/>
              </a:rPr>
              <a:t>pribor za jelo, šalice za aparate za kavu, posudice za </a:t>
            </a:r>
            <a:r>
              <a:rPr lang="hr-HR" sz="1400" i="1" dirty="0" err="1">
                <a:latin typeface="Courier New" panose="02070309020205020404" pitchFamily="49" charset="0"/>
                <a:cs typeface="Courier New" panose="02070309020205020404" pitchFamily="49" charset="0"/>
              </a:rPr>
              <a:t>fast-food</a:t>
            </a:r>
            <a:r>
              <a:rPr lang="hr-HR" sz="1400" dirty="0">
                <a:latin typeface="Courier New" panose="02070309020205020404" pitchFamily="49" charset="0"/>
                <a:cs typeface="Courier New" panose="02070309020205020404" pitchFamily="49" charset="0"/>
              </a:rPr>
              <a:t>, kutije za video-kazete i  CD-ove.</a:t>
            </a:r>
          </a:p>
        </p:txBody>
      </p:sp>
      <p:pic>
        <p:nvPicPr>
          <p:cNvPr id="13314" name="Picture 2">
            <a:extLst>
              <a:ext uri="{FF2B5EF4-FFF2-40B4-BE49-F238E27FC236}">
                <a16:creationId xmlns:a16="http://schemas.microsoft.com/office/drawing/2014/main" id="{996F95C4-EE22-41F8-A2EE-5D7BA647F5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8329" y="2572158"/>
            <a:ext cx="1242214" cy="124221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2AF23FA-12D6-478B-89B2-FFF4586925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833" y="3690388"/>
            <a:ext cx="1306426" cy="130642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2BD67EB0-0D72-49C0-8092-22C18C6542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6223" y="4924577"/>
            <a:ext cx="1306426" cy="130642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waste plastic cartoon">
            <a:extLst>
              <a:ext uri="{FF2B5EF4-FFF2-40B4-BE49-F238E27FC236}">
                <a16:creationId xmlns:a16="http://schemas.microsoft.com/office/drawing/2014/main" id="{796A0459-755A-40B6-ACFB-02CD1E180E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813" y="3429000"/>
            <a:ext cx="2857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5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5310369" y="1371876"/>
            <a:ext cx="1571264"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METAL</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098506" y="1892476"/>
            <a:ext cx="8536596" cy="35394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hr-HR" sz="1400" dirty="0">
                <a:latin typeface="Courier New" panose="02070309020205020404" pitchFamily="49" charset="0"/>
                <a:cs typeface="Courier New" panose="02070309020205020404" pitchFamily="49" charset="0"/>
              </a:rPr>
              <a:t>Najčešći metali koji se nalaze u ambalažama, vozilima te raznim kućanskim i elektroničkim aparatima su željezo i aluminij. Recikliranjem metala štedimo rudače kao vrijedne prirodne resurse, a smanjuje se i količina otpada na odlagalištima te se tako čuva okoliš. Recikliranjem proizvoda od aluminija i čelika štedimo do 95 % energije potrebne za proizvodnju novih proizvoda iz sirovina. </a:t>
            </a:r>
            <a:r>
              <a:rPr lang="hr-HR" sz="1400" b="1" dirty="0">
                <a:latin typeface="Courier New" panose="02070309020205020404" pitchFamily="49" charset="0"/>
                <a:cs typeface="Courier New" panose="02070309020205020404" pitchFamily="49" charset="0"/>
              </a:rPr>
              <a:t>Recikliranjem limenke uštedi se energija potrebna za dva sata rada računala, a od 500 recikliranih limenki može se izraditi bicikl</a:t>
            </a:r>
            <a:r>
              <a:rPr lang="hr-HR" sz="1400" dirty="0">
                <a:latin typeface="Courier New" panose="02070309020205020404" pitchFamily="49" charset="0"/>
                <a:cs typeface="Courier New" panose="02070309020205020404" pitchFamily="49" charset="0"/>
              </a:rPr>
              <a:t>. </a:t>
            </a:r>
          </a:p>
          <a:p>
            <a:pPr algn="just"/>
            <a:endParaRPr lang="hr-HR" sz="1400" dirty="0">
              <a:latin typeface="Courier New" panose="02070309020205020404" pitchFamily="49" charset="0"/>
              <a:cs typeface="Courier New" panose="02070309020205020404" pitchFamily="49" charset="0"/>
            </a:endParaRPr>
          </a:p>
          <a:p>
            <a:pPr algn="just"/>
            <a:r>
              <a:rPr lang="hr-HR" sz="1400" dirty="0">
                <a:latin typeface="Courier New" panose="02070309020205020404" pitchFamily="49" charset="0"/>
                <a:cs typeface="Courier New" panose="02070309020205020404" pitchFamily="49" charset="0"/>
              </a:rPr>
              <a:t>Prema pojedinim procjenama, recikliranjem metalnog otpada smanjuje se količina krutog otpada za 44%, potreba za vodom 40,5% te potreba za energijom od  85% koja bi se inače trošila za proizvodnju metalne ambalaže. Recikliranjem metalnog otpada smanjuje se količina ispušnih plinova tvornica za 86% te zagađenje voda za 76%. Reciklažom jedne tone starih limenki dobije se 0,9 tona novih limenki i štedi se 95% energije.</a:t>
            </a:r>
          </a:p>
          <a:p>
            <a:pPr algn="just"/>
            <a:endParaRPr lang="hr-HR" sz="1400" dirty="0">
              <a:latin typeface="Courier New" panose="02070309020205020404" pitchFamily="49" charset="0"/>
              <a:cs typeface="Courier New" panose="02070309020205020404" pitchFamily="49" charset="0"/>
            </a:endParaRPr>
          </a:p>
          <a:p>
            <a:pPr algn="just"/>
            <a:r>
              <a:rPr lang="hr-HR" sz="1400" dirty="0">
                <a:latin typeface="Courier New" panose="02070309020205020404" pitchFamily="49" charset="0"/>
                <a:cs typeface="Courier New" panose="02070309020205020404" pitchFamily="49" charset="0"/>
              </a:rPr>
              <a:t>Za čelični lim u ambalaži koristi se slovna oznaka FE i brojčana oznaka 40.</a:t>
            </a:r>
          </a:p>
        </p:txBody>
      </p:sp>
      <p:pic>
        <p:nvPicPr>
          <p:cNvPr id="5124" name="Picture 4">
            <a:extLst>
              <a:ext uri="{FF2B5EF4-FFF2-40B4-BE49-F238E27FC236}">
                <a16:creationId xmlns:a16="http://schemas.microsoft.com/office/drawing/2014/main" id="{8BC28F22-1D31-48E6-8E9A-9AC65642E6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27353" y="4880533"/>
            <a:ext cx="1074593" cy="1074593"/>
          </a:xfrm>
          <a:prstGeom prst="rect">
            <a:avLst/>
          </a:prstGeom>
          <a:noFill/>
          <a:extLst>
            <a:ext uri="{909E8E84-426E-40DD-AFC4-6F175D3DCCD1}">
              <a14:hiddenFill xmlns:a14="http://schemas.microsoft.com/office/drawing/2010/main">
                <a:solidFill>
                  <a:srgbClr val="FFFFFF"/>
                </a:solidFill>
              </a14:hiddenFill>
            </a:ext>
          </a:extLst>
        </p:spPr>
      </p:pic>
      <p:sp>
        <p:nvSpPr>
          <p:cNvPr id="3" name="Pravokutnik 2">
            <a:extLst>
              <a:ext uri="{FF2B5EF4-FFF2-40B4-BE49-F238E27FC236}">
                <a16:creationId xmlns:a16="http://schemas.microsoft.com/office/drawing/2014/main" id="{B924FA39-0226-492C-8EB0-E1B4EB90F565}"/>
              </a:ext>
            </a:extLst>
          </p:cNvPr>
          <p:cNvSpPr/>
          <p:nvPr/>
        </p:nvSpPr>
        <p:spPr>
          <a:xfrm>
            <a:off x="3167973" y="5604736"/>
            <a:ext cx="8065547" cy="523220"/>
          </a:xfrm>
          <a:prstGeom prst="rect">
            <a:avLst/>
          </a:prstGeom>
        </p:spPr>
        <p:txBody>
          <a:bodyPr wrap="square">
            <a:spAutoFit/>
          </a:bodyPr>
          <a:lstStyle/>
          <a:p>
            <a:pPr algn="just"/>
            <a:r>
              <a:rPr lang="hr-HR" sz="1400" dirty="0">
                <a:solidFill>
                  <a:srgbClr val="333333"/>
                </a:solidFill>
                <a:latin typeface="Courier New" panose="02070309020205020404" pitchFamily="49" charset="0"/>
                <a:cs typeface="Courier New" panose="02070309020205020404" pitchFamily="49" charset="0"/>
              </a:rPr>
              <a:t>Slovna oznaka ALU i brojčana oznaka 41 koristi se u označavanju ambalaže proizvedene iz aluminija.</a:t>
            </a:r>
            <a:endParaRPr lang="hr-HR" sz="1400" dirty="0">
              <a:latin typeface="Courier New" panose="02070309020205020404" pitchFamily="49" charset="0"/>
              <a:cs typeface="Courier New" panose="02070309020205020404" pitchFamily="49" charset="0"/>
            </a:endParaRPr>
          </a:p>
        </p:txBody>
      </p:sp>
      <p:pic>
        <p:nvPicPr>
          <p:cNvPr id="5126" name="Picture 6">
            <a:extLst>
              <a:ext uri="{FF2B5EF4-FFF2-40B4-BE49-F238E27FC236}">
                <a16:creationId xmlns:a16="http://schemas.microsoft.com/office/drawing/2014/main" id="{50CFCF6D-642E-42BE-B905-AFEC2DDEA5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6478" y="5604736"/>
            <a:ext cx="1161185" cy="11611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9B47C01F-0C15-4A40-81B8-2977DB5B2D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804" y="5821507"/>
            <a:ext cx="1036493" cy="103649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waste metal cartoon">
            <a:extLst>
              <a:ext uri="{FF2B5EF4-FFF2-40B4-BE49-F238E27FC236}">
                <a16:creationId xmlns:a16="http://schemas.microsoft.com/office/drawing/2014/main" id="{2AEF8D9A-ED9A-450A-A838-97473D2DF8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55" y="2541332"/>
            <a:ext cx="2789070" cy="247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894391" y="1371876"/>
            <a:ext cx="2403222"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EE OTPAD</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167973" y="2303365"/>
            <a:ext cx="8536596" cy="2893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hr-HR" sz="1400" dirty="0">
                <a:latin typeface="Courier New" panose="02070309020205020404" pitchFamily="49" charset="0"/>
                <a:cs typeface="Courier New" panose="02070309020205020404" pitchFamily="49" charset="0"/>
              </a:rPr>
              <a:t>EE otpad, odnosno stari električni i elektronički uređaji </a:t>
            </a:r>
            <a:r>
              <a:rPr lang="hr-HR" sz="1400" b="1" dirty="0">
                <a:latin typeface="Courier New" panose="02070309020205020404" pitchFamily="49" charset="0"/>
                <a:cs typeface="Courier New" panose="02070309020205020404" pitchFamily="49" charset="0"/>
              </a:rPr>
              <a:t>ne smiju se</a:t>
            </a:r>
            <a:r>
              <a:rPr lang="hr-HR" sz="1400" dirty="0">
                <a:latin typeface="Courier New" panose="02070309020205020404" pitchFamily="49" charset="0"/>
                <a:cs typeface="Courier New" panose="02070309020205020404" pitchFamily="49" charset="0"/>
              </a:rPr>
              <a:t> odlagati u ikakve spremnike, već ih je </a:t>
            </a:r>
            <a:r>
              <a:rPr lang="hr-HR" sz="1400" b="1" dirty="0">
                <a:latin typeface="Courier New" panose="02070309020205020404" pitchFamily="49" charset="0"/>
                <a:cs typeface="Courier New" panose="02070309020205020404" pitchFamily="49" charset="0"/>
              </a:rPr>
              <a:t>potrebno odnijeti</a:t>
            </a:r>
            <a:r>
              <a:rPr lang="hr-HR" sz="1400" dirty="0">
                <a:latin typeface="Courier New" panose="02070309020205020404" pitchFamily="49" charset="0"/>
                <a:cs typeface="Courier New" panose="02070309020205020404" pitchFamily="49" charset="0"/>
              </a:rPr>
              <a:t> u trgovine EE opreme, koje imaju više od 400m</a:t>
            </a:r>
            <a:r>
              <a:rPr lang="hr-HR" sz="1400" baseline="30000" dirty="0">
                <a:latin typeface="Courier New" panose="02070309020205020404" pitchFamily="49" charset="0"/>
                <a:cs typeface="Courier New" panose="02070309020205020404" pitchFamily="49" charset="0"/>
              </a:rPr>
              <a:t>2</a:t>
            </a:r>
            <a:r>
              <a:rPr lang="hr-HR" sz="1400" dirty="0">
                <a:latin typeface="Courier New" panose="02070309020205020404" pitchFamily="49" charset="0"/>
                <a:cs typeface="Courier New" panose="02070309020205020404" pitchFamily="49" charset="0"/>
              </a:rPr>
              <a:t> prodajne površine, koje su dužne, bez ikakve naknade, preuzeti EE otpad vanjskih dimenzija 25 cm.</a:t>
            </a:r>
          </a:p>
          <a:p>
            <a:pPr algn="just"/>
            <a:endParaRPr lang="hr-HR" sz="1400" dirty="0">
              <a:latin typeface="Courier New" panose="02070309020205020404" pitchFamily="49" charset="0"/>
              <a:cs typeface="Courier New" panose="02070309020205020404" pitchFamily="49" charset="0"/>
            </a:endParaRPr>
          </a:p>
          <a:p>
            <a:pPr algn="just"/>
            <a:r>
              <a:rPr lang="hr-HR" sz="1400" dirty="0">
                <a:latin typeface="Courier New" panose="02070309020205020404" pitchFamily="49" charset="0"/>
                <a:cs typeface="Courier New" panose="02070309020205020404" pitchFamily="49" charset="0"/>
              </a:rPr>
              <a:t>Električni i elektronički (EE) otpad čine odbačena električna i elektronička oprema i uređaji ovisni o električnoj energiji. Pravilnim odlaganjem EE otpada čuvamo zdravlje te omogućavamo iskorištavanje plemenitih metala i plastike koji se u njima nalaze. EE uređaji mogu sadržavati i štetne tvari koje treba zbrinuti na pravilan način. Novi telefoni sadrže plemenite metale kao što su zlato, bakar, srebro i platina te brojne materijale koji su rijetki, a mogu se iskoristiti i nakon što uređaj više ne radi. Također je moguće i reciklirati čelik iz uređaja.</a:t>
            </a:r>
          </a:p>
        </p:txBody>
      </p:sp>
      <p:pic>
        <p:nvPicPr>
          <p:cNvPr id="4100" name="Picture 4" descr="Image result for waste ee cartoon">
            <a:extLst>
              <a:ext uri="{FF2B5EF4-FFF2-40B4-BE49-F238E27FC236}">
                <a16:creationId xmlns:a16="http://schemas.microsoft.com/office/drawing/2014/main" id="{6FDB2652-7BDD-4F37-B771-AA434AE02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431" y="2338965"/>
            <a:ext cx="24384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6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894391" y="1371876"/>
            <a:ext cx="2403222"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BIOOTPAD</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157582" y="1972041"/>
            <a:ext cx="8536596" cy="42780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hr-HR" sz="1600" b="1" dirty="0">
                <a:latin typeface="Courier New" panose="02070309020205020404" pitchFamily="49" charset="0"/>
                <a:cs typeface="Courier New" panose="02070309020205020404" pitchFamily="49" charset="0"/>
              </a:rPr>
              <a:t>U biootpad spadaju:</a:t>
            </a:r>
          </a:p>
          <a:p>
            <a:endParaRPr lang="hr-HR" sz="1400" b="1"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hr-HR" sz="1400" dirty="0">
                <a:latin typeface="Courier New" panose="02070309020205020404" pitchFamily="49" charset="0"/>
                <a:cs typeface="Courier New" panose="02070309020205020404" pitchFamily="49" charset="0"/>
              </a:rPr>
              <a:t>Kuhinjski otpad (ostaci i kora voća i povrća, ljuske jaja, talog kave, vrećice čaja, ostaci kruha, listovi salate, blitve, kelja i sl.)</a:t>
            </a:r>
          </a:p>
          <a:p>
            <a:pPr marL="285750" indent="-285750">
              <a:buFont typeface="Arial" panose="020B0604020202020204" pitchFamily="34" charset="0"/>
              <a:buChar char="•"/>
            </a:pPr>
            <a:r>
              <a:rPr lang="hr-HR" sz="1400" dirty="0">
                <a:latin typeface="Courier New" panose="02070309020205020404" pitchFamily="49" charset="0"/>
                <a:cs typeface="Courier New" panose="02070309020205020404" pitchFamily="49" charset="0"/>
              </a:rPr>
              <a:t>Vrtni ili zeleni otpad (uvelo cvijeće, granje, otpalo lišće, otkos trave i živice, zemlja iz lončanica, ostaci voća i povrća)</a:t>
            </a:r>
          </a:p>
          <a:p>
            <a:pPr marL="285750" indent="-285750">
              <a:buFont typeface="Arial" panose="020B0604020202020204" pitchFamily="34" charset="0"/>
              <a:buChar char="•"/>
            </a:pPr>
            <a:r>
              <a:rPr lang="hr-HR" sz="1400" dirty="0">
                <a:latin typeface="Courier New" panose="02070309020205020404" pitchFamily="49" charset="0"/>
                <a:cs typeface="Courier New" panose="02070309020205020404" pitchFamily="49" charset="0"/>
              </a:rPr>
              <a:t>Male količine ostalog biootpada (kora drveta, kosa i dlaka, piljevina, papirnate maramice, borove iglice, male količine papira u koji su bili zamotani kuhinjski otpaci)</a:t>
            </a:r>
          </a:p>
          <a:p>
            <a:endParaRPr lang="hr-HR" sz="1600" dirty="0">
              <a:latin typeface="Courier New" panose="02070309020205020404" pitchFamily="49" charset="0"/>
              <a:cs typeface="Courier New" panose="02070309020205020404" pitchFamily="49" charset="0"/>
            </a:endParaRPr>
          </a:p>
          <a:p>
            <a:r>
              <a:rPr lang="hr-HR" sz="1600" b="1" dirty="0">
                <a:latin typeface="Courier New" panose="02070309020205020404" pitchFamily="49" charset="0"/>
                <a:cs typeface="Courier New" panose="02070309020205020404" pitchFamily="49" charset="0"/>
              </a:rPr>
              <a:t>U biootpad ne spadaju:</a:t>
            </a:r>
          </a:p>
          <a:p>
            <a:endParaRPr lang="hr-HR" sz="1400" b="1"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hr-HR" sz="1400" dirty="0">
                <a:latin typeface="Courier New" panose="02070309020205020404" pitchFamily="49" charset="0"/>
                <a:cs typeface="Courier New" panose="02070309020205020404" pitchFamily="49" charset="0"/>
              </a:rPr>
              <a:t>Ostaci termički obrađene hrane</a:t>
            </a:r>
          </a:p>
          <a:p>
            <a:pPr marL="285750" indent="-285750">
              <a:buFont typeface="Arial" panose="020B0604020202020204" pitchFamily="34" charset="0"/>
              <a:buChar char="•"/>
            </a:pPr>
            <a:r>
              <a:rPr lang="hr-HR" sz="1400" dirty="0">
                <a:latin typeface="Courier New" panose="02070309020205020404" pitchFamily="49" charset="0"/>
                <a:cs typeface="Courier New" panose="02070309020205020404" pitchFamily="49" charset="0"/>
              </a:rPr>
              <a:t>Meso, riba, kosti, koža</a:t>
            </a:r>
          </a:p>
          <a:p>
            <a:pPr marL="285750" indent="-285750">
              <a:buFont typeface="Arial" panose="020B0604020202020204" pitchFamily="34" charset="0"/>
              <a:buChar char="•"/>
            </a:pPr>
            <a:r>
              <a:rPr lang="hr-HR" sz="1400" dirty="0">
                <a:latin typeface="Courier New" panose="02070309020205020404" pitchFamily="49" charset="0"/>
                <a:cs typeface="Courier New" panose="02070309020205020404" pitchFamily="49" charset="0"/>
              </a:rPr>
              <a:t>Mliječni proizvodi, ulja, masti</a:t>
            </a:r>
          </a:p>
          <a:p>
            <a:pPr marL="285750" indent="-285750">
              <a:buFont typeface="Arial" panose="020B0604020202020204" pitchFamily="34" charset="0"/>
              <a:buChar char="•"/>
            </a:pPr>
            <a:r>
              <a:rPr lang="hr-HR" sz="1400" dirty="0">
                <a:latin typeface="Courier New" panose="02070309020205020404" pitchFamily="49" charset="0"/>
                <a:cs typeface="Courier New" panose="02070309020205020404" pitchFamily="49" charset="0"/>
              </a:rPr>
              <a:t>Pepeo, ambalaža (kartonska, staklena, plastična), guma, opasni otpad</a:t>
            </a:r>
          </a:p>
          <a:p>
            <a:pPr marL="285750" indent="-285750">
              <a:buFont typeface="Arial" panose="020B0604020202020204" pitchFamily="34" charset="0"/>
              <a:buChar char="•"/>
            </a:pPr>
            <a:r>
              <a:rPr lang="hr-HR" sz="1400" dirty="0">
                <a:latin typeface="Courier New" panose="02070309020205020404" pitchFamily="49" charset="0"/>
                <a:cs typeface="Courier New" panose="02070309020205020404" pitchFamily="49" charset="0"/>
              </a:rPr>
              <a:t>Obojeni i lakirani drveni otpad</a:t>
            </a:r>
          </a:p>
          <a:p>
            <a:pPr marL="285750" indent="-285750">
              <a:buFont typeface="Arial" panose="020B0604020202020204" pitchFamily="34" charset="0"/>
              <a:buChar char="•"/>
            </a:pPr>
            <a:r>
              <a:rPr lang="hr-HR" sz="1400" dirty="0">
                <a:latin typeface="Courier New" panose="02070309020205020404" pitchFamily="49" charset="0"/>
                <a:cs typeface="Courier New" panose="02070309020205020404" pitchFamily="49" charset="0"/>
              </a:rPr>
              <a:t>Odjeća, cigarete i dr.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RS" altLang="sr-Latn-R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pic>
        <p:nvPicPr>
          <p:cNvPr id="3076" name="Picture 4" descr="Image result for biowaste cartoon">
            <a:extLst>
              <a:ext uri="{FF2B5EF4-FFF2-40B4-BE49-F238E27FC236}">
                <a16:creationId xmlns:a16="http://schemas.microsoft.com/office/drawing/2014/main" id="{A9AE25F4-70DA-45E4-9F03-1991A0F6C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27" y="2267590"/>
            <a:ext cx="2964143" cy="306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6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66E6D3-101F-4E44-B05F-8612A99748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83" t="27674" r="2" b="17616"/>
          <a:stretch/>
        </p:blipFill>
        <p:spPr>
          <a:xfrm>
            <a:off x="1832154" y="132817"/>
            <a:ext cx="8972235" cy="5148000"/>
          </a:xfrm>
          <a:prstGeom prst="rect">
            <a:avLst/>
          </a:prstGeom>
        </p:spPr>
      </p:pic>
      <p:sp>
        <p:nvSpPr>
          <p:cNvPr id="4" name="Title 1">
            <a:extLst>
              <a:ext uri="{FF2B5EF4-FFF2-40B4-BE49-F238E27FC236}">
                <a16:creationId xmlns:a16="http://schemas.microsoft.com/office/drawing/2014/main" id="{6FBE310E-D3D8-4FC1-9A5A-612877718612}"/>
              </a:ext>
            </a:extLst>
          </p:cNvPr>
          <p:cNvSpPr>
            <a:spLocks noGrp="1"/>
          </p:cNvSpPr>
          <p:nvPr>
            <p:ph type="title"/>
          </p:nvPr>
        </p:nvSpPr>
        <p:spPr>
          <a:xfrm>
            <a:off x="769525" y="4257122"/>
            <a:ext cx="11097491" cy="1904687"/>
          </a:xfrm>
        </p:spPr>
        <p:txBody>
          <a:bodyPr>
            <a:normAutofit/>
          </a:bodyPr>
          <a:lstStyle/>
          <a:p>
            <a:pPr algn="ctr"/>
            <a:r>
              <a:rPr lang="hr-HR" sz="4800" b="1" dirty="0">
                <a:latin typeface="Courier New" panose="02070309020205020404" pitchFamily="49" charset="0"/>
                <a:cs typeface="Courier New" panose="02070309020205020404" pitchFamily="49" charset="0"/>
              </a:rPr>
              <a:t>TEMA: </a:t>
            </a:r>
            <a:br>
              <a:rPr lang="hr-HR" sz="4800" b="1" dirty="0">
                <a:latin typeface="Courier New" panose="02070309020205020404" pitchFamily="49" charset="0"/>
                <a:cs typeface="Courier New" panose="02070309020205020404" pitchFamily="49" charset="0"/>
              </a:rPr>
            </a:br>
            <a:br>
              <a:rPr lang="hr-HR" sz="3600" b="1" dirty="0">
                <a:latin typeface="Courier New" panose="02070309020205020404" pitchFamily="49" charset="0"/>
                <a:cs typeface="Courier New" panose="02070309020205020404" pitchFamily="49" charset="0"/>
              </a:rPr>
            </a:br>
            <a:r>
              <a:rPr lang="hr-HR" b="1" dirty="0">
                <a:latin typeface="Courier New" panose="02070309020205020404" pitchFamily="49" charset="0"/>
                <a:cs typeface="Courier New" panose="02070309020205020404" pitchFamily="49" charset="0"/>
              </a:rPr>
              <a:t>ODVOJENO SAKUPLJANJE OTPADA</a:t>
            </a:r>
            <a:endParaRPr lang="en-GB"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9773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3646455" y="1371876"/>
            <a:ext cx="4899098"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GRAĐEVINSKI OTPAD</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120913" y="2722370"/>
            <a:ext cx="8536596"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hr-HR" dirty="0">
                <a:latin typeface="Courier New" panose="02070309020205020404" pitchFamily="49" charset="0"/>
                <a:cs typeface="Courier New" panose="02070309020205020404" pitchFamily="49" charset="0"/>
              </a:rPr>
              <a:t>Ako se trebate riješiti određene količine građevinskog otpada, možete ga osobno dovesti i ostaviti u </a:t>
            </a:r>
            <a:r>
              <a:rPr lang="hr-HR" dirty="0" err="1">
                <a:latin typeface="Courier New" panose="02070309020205020404" pitchFamily="49" charset="0"/>
                <a:cs typeface="Courier New" panose="02070309020205020404" pitchFamily="49" charset="0"/>
                <a:hlinkClick r:id="rId6"/>
              </a:rPr>
              <a:t>Reciklažnom</a:t>
            </a:r>
            <a:r>
              <a:rPr lang="hr-HR" dirty="0">
                <a:latin typeface="Courier New" panose="02070309020205020404" pitchFamily="49" charset="0"/>
                <a:cs typeface="Courier New" panose="02070309020205020404" pitchFamily="49" charset="0"/>
                <a:hlinkClick r:id="rId6"/>
              </a:rPr>
              <a:t> dvorištu Konjščina</a:t>
            </a:r>
            <a:r>
              <a:rPr lang="hr-HR" dirty="0">
                <a:latin typeface="Courier New" panose="02070309020205020404" pitchFamily="49" charset="0"/>
                <a:cs typeface="Courier New" panose="02070309020205020404" pitchFamily="49" charset="0"/>
              </a:rPr>
              <a:t>. U dvorištu se mogu odložiti beton, cigle, crijep, pločice i keramika, izolacijski materijal koji sadrži azbest ili druge opasne tvari, kabelski vodiči, građevinski materijali koji sadrže azbest, kao i građevinski materijali na bazi gipsa koji su onečišćeni opasnim tvarima, kao i ostali građevinski materijali.</a:t>
            </a:r>
            <a:endParaRPr kumimoji="0" lang="sr-Latn-RS" altLang="sr-Latn-R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pic>
        <p:nvPicPr>
          <p:cNvPr id="2056" name="Picture 8" descr="Image result for c&amp;d waste cartoon">
            <a:extLst>
              <a:ext uri="{FF2B5EF4-FFF2-40B4-BE49-F238E27FC236}">
                <a16:creationId xmlns:a16="http://schemas.microsoft.com/office/drawing/2014/main" id="{D16BB980-4CE4-4B1C-BB76-A102E0FE13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202" y="2830786"/>
            <a:ext cx="2783032" cy="209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5033054" y="1371876"/>
            <a:ext cx="2125903"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TEKSTIL</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120913" y="2860870"/>
            <a:ext cx="8536596"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hr-HR" dirty="0">
                <a:latin typeface="Courier New" panose="02070309020205020404" pitchFamily="49" charset="0"/>
                <a:cs typeface="Courier New" panose="02070309020205020404" pitchFamily="49" charset="0"/>
              </a:rPr>
              <a:t>Ponovnom upotrebom tekstila štede se energija i voda te se smanjuje količina pesticida koji se primjenjuju u proizvodnji novih sirovina. Stara odjeća može se upotrijebiti za izradu krpa za domaćinstvo, punjenja za madrace i slično. </a:t>
            </a:r>
          </a:p>
          <a:p>
            <a:pPr lvl="0" algn="just"/>
            <a:endParaRPr lang="hr-HR" dirty="0">
              <a:latin typeface="Courier New" panose="02070309020205020404" pitchFamily="49" charset="0"/>
              <a:cs typeface="Courier New" panose="02070309020205020404" pitchFamily="49" charset="0"/>
            </a:endParaRPr>
          </a:p>
          <a:p>
            <a:pPr lvl="0" algn="just"/>
            <a:r>
              <a:rPr lang="hr-HR" dirty="0">
                <a:latin typeface="Courier New" panose="02070309020205020404" pitchFamily="49" charset="0"/>
                <a:cs typeface="Courier New" panose="02070309020205020404" pitchFamily="49" charset="0"/>
              </a:rPr>
              <a:t>90 % tekstilnog otpada može biti ponovno upotrijebljeno, </a:t>
            </a:r>
            <a:r>
              <a:rPr lang="hr-HR" dirty="0" err="1">
                <a:latin typeface="Courier New" panose="02070309020205020404" pitchFamily="49" charset="0"/>
                <a:cs typeface="Courier New" panose="02070309020205020404" pitchFamily="49" charset="0"/>
              </a:rPr>
              <a:t>oporabljeno</a:t>
            </a:r>
            <a:r>
              <a:rPr lang="hr-HR" dirty="0">
                <a:latin typeface="Courier New" panose="02070309020205020404" pitchFamily="49" charset="0"/>
                <a:cs typeface="Courier New" panose="02070309020205020404" pitchFamily="49" charset="0"/>
              </a:rPr>
              <a:t> i reciklirano.</a:t>
            </a:r>
            <a:endParaRPr kumimoji="0" lang="sr-Latn-RS" altLang="sr-Latn-R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pic>
        <p:nvPicPr>
          <p:cNvPr id="14340" name="Picture 4" descr="Image result for textile waste cartoon">
            <a:extLst>
              <a:ext uri="{FF2B5EF4-FFF2-40B4-BE49-F238E27FC236}">
                <a16:creationId xmlns:a16="http://schemas.microsoft.com/office/drawing/2014/main" id="{317CEE0B-2BB6-4B71-86F4-C4A06F3489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663" y="2489345"/>
            <a:ext cx="2611250" cy="277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16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062439" y="1371876"/>
            <a:ext cx="4067140" cy="646331"/>
          </a:xfrm>
          <a:prstGeom prst="rect">
            <a:avLst/>
          </a:prstGeom>
        </p:spPr>
        <p:txBody>
          <a:bodyPr wrap="none">
            <a:spAutoFit/>
          </a:bodyPr>
          <a:lstStyle/>
          <a:p>
            <a:pPr algn="ctr"/>
            <a:r>
              <a:rPr lang="hr-HR" sz="3600" b="1" i="0" cap="all" dirty="0">
                <a:effectLst/>
                <a:latin typeface="Courier New" panose="02070309020205020404" pitchFamily="49" charset="0"/>
                <a:cs typeface="Courier New" panose="02070309020205020404" pitchFamily="49" charset="0"/>
              </a:rPr>
              <a:t>GLOMAZNI OTPAD</a:t>
            </a: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055104" y="2018207"/>
            <a:ext cx="8536596" cy="4339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hr-HR" sz="1200" dirty="0">
                <a:latin typeface="Courier New" panose="02070309020205020404" pitchFamily="49" charset="0"/>
                <a:cs typeface="Courier New" panose="02070309020205020404" pitchFamily="49" charset="0"/>
              </a:rPr>
              <a:t>U glomazni otpad spada sve ono što je zbog svog volumena i/ili mase neprikladno za sakupljanje s miješanim komunalnim otpadom. Ukoliko ste odlučili da neki komad namještaja, madrac, automobilske gume, vrata, tepisi i proizvodi sličnih veličina nisu više upotrebljivi.</a:t>
            </a:r>
          </a:p>
          <a:p>
            <a:pPr algn="just"/>
            <a:endParaRPr lang="hr-HR" sz="1200" dirty="0">
              <a:latin typeface="Courier New" panose="02070309020205020404" pitchFamily="49" charset="0"/>
              <a:cs typeface="Courier New" panose="02070309020205020404" pitchFamily="49" charset="0"/>
            </a:endParaRPr>
          </a:p>
          <a:p>
            <a:pPr algn="just"/>
            <a:r>
              <a:rPr lang="hr-HR" sz="1200" dirty="0">
                <a:latin typeface="Courier New" panose="02070309020205020404" pitchFamily="49" charset="0"/>
                <a:cs typeface="Courier New" panose="02070309020205020404" pitchFamily="49" charset="0"/>
              </a:rPr>
              <a:t>Krupni (glomazni) otpad prikuplja se u </a:t>
            </a:r>
            <a:r>
              <a:rPr lang="hr-HR" sz="1200" dirty="0" err="1">
                <a:latin typeface="Courier New" panose="02070309020205020404" pitchFamily="49" charset="0"/>
                <a:cs typeface="Courier New" panose="02070309020205020404" pitchFamily="49" charset="0"/>
              </a:rPr>
              <a:t>reciklažnom</a:t>
            </a:r>
            <a:r>
              <a:rPr lang="hr-HR" sz="1200" dirty="0">
                <a:latin typeface="Courier New" panose="02070309020205020404" pitchFamily="49" charset="0"/>
                <a:cs typeface="Courier New" panose="02070309020205020404" pitchFamily="49" charset="0"/>
              </a:rPr>
              <a:t> dvorištu (neograničena količina) i jednom godišnje na lokaciji obračunskog mjesta korisnika usluge, sukladno rasporedu davatelja usluge, u količini do najviše 2 m</a:t>
            </a:r>
            <a:r>
              <a:rPr lang="hr-HR" sz="1200" baseline="30000" dirty="0">
                <a:latin typeface="Courier New" panose="02070309020205020404" pitchFamily="49" charset="0"/>
                <a:cs typeface="Courier New" panose="02070309020205020404" pitchFamily="49" charset="0"/>
              </a:rPr>
              <a:t>3</a:t>
            </a:r>
            <a:r>
              <a:rPr lang="hr-HR" sz="1200" dirty="0">
                <a:latin typeface="Courier New" panose="02070309020205020404" pitchFamily="49" charset="0"/>
                <a:cs typeface="Courier New" panose="02070309020205020404" pitchFamily="49" charset="0"/>
              </a:rPr>
              <a:t> po korisniku. Davatelj usluge dužan je na zahtjev korisnika usluge osigurati preuzimanje krupnog (glomaznog) otpada od korisnika usluge na lokaciji obračunskog mjesta korisnika usluge, pri čemu je korisnik usluge dužan platiti cijenu prijevoza tog otpada do </a:t>
            </a:r>
            <a:r>
              <a:rPr lang="hr-HR" sz="1200" dirty="0" err="1">
                <a:latin typeface="Courier New" panose="02070309020205020404" pitchFamily="49" charset="0"/>
                <a:cs typeface="Courier New" panose="02070309020205020404" pitchFamily="49" charset="0"/>
              </a:rPr>
              <a:t>reciklažnog</a:t>
            </a:r>
            <a:r>
              <a:rPr lang="hr-HR" sz="1200" dirty="0">
                <a:latin typeface="Courier New" panose="02070309020205020404" pitchFamily="49" charset="0"/>
                <a:cs typeface="Courier New" panose="02070309020205020404" pitchFamily="49" charset="0"/>
              </a:rPr>
              <a:t> dvorišta sukladno cjeniku davatelja usluge. Davatelj usluge dužan je u što kraćem roku taj otpad preuzeti od korisnika, ali ne dužem od 60 dana od dana zaprimljenog zahtjeva.</a:t>
            </a:r>
          </a:p>
          <a:p>
            <a:pPr algn="just"/>
            <a:endParaRPr lang="hr-HR" sz="1200" dirty="0">
              <a:latin typeface="Courier New" panose="02070309020205020404" pitchFamily="49" charset="0"/>
              <a:cs typeface="Courier New" panose="02070309020205020404" pitchFamily="49" charset="0"/>
            </a:endParaRPr>
          </a:p>
          <a:p>
            <a:pPr algn="just"/>
            <a:r>
              <a:rPr lang="hr-HR" sz="1200" dirty="0">
                <a:latin typeface="Courier New" panose="02070309020205020404" pitchFamily="49" charset="0"/>
                <a:cs typeface="Courier New" panose="02070309020205020404" pitchFamily="49" charset="0"/>
              </a:rPr>
              <a:t>Raspored odvoza krupnog otpada s kućnog praga za 2019. dostupan je na slijedećem linku: </a:t>
            </a:r>
            <a:r>
              <a:rPr lang="hr-HR" sz="1200" dirty="0">
                <a:latin typeface="Courier New" panose="02070309020205020404" pitchFamily="49" charset="0"/>
                <a:cs typeface="Courier New" panose="02070309020205020404" pitchFamily="49" charset="0"/>
                <a:hlinkClick r:id="rId6"/>
              </a:rPr>
              <a:t>http://www.komunalac.net/Dokumenti/PLAN ODVOZA KRUPNOG OTPADA.pdf</a:t>
            </a:r>
            <a:endParaRPr lang="hr-HR" sz="1200" dirty="0">
              <a:latin typeface="Courier New" panose="02070309020205020404" pitchFamily="49" charset="0"/>
              <a:cs typeface="Courier New" panose="02070309020205020404" pitchFamily="49" charset="0"/>
            </a:endParaRPr>
          </a:p>
          <a:p>
            <a:pPr algn="just"/>
            <a:endParaRPr lang="hr-HR" sz="1200" dirty="0">
              <a:latin typeface="Courier New" panose="02070309020205020404" pitchFamily="49" charset="0"/>
              <a:cs typeface="Courier New" panose="02070309020205020404" pitchFamily="49" charset="0"/>
            </a:endParaRPr>
          </a:p>
          <a:p>
            <a:pPr algn="just"/>
            <a:r>
              <a:rPr lang="hr-HR" sz="1200" b="1" dirty="0">
                <a:latin typeface="Courier New" panose="02070309020205020404" pitchFamily="49" charset="0"/>
                <a:cs typeface="Courier New" panose="02070309020205020404" pitchFamily="49" charset="0"/>
              </a:rPr>
              <a:t>POJAŠNJENJE:</a:t>
            </a:r>
            <a:r>
              <a:rPr lang="hr-HR" sz="1200" dirty="0">
                <a:latin typeface="Courier New" panose="02070309020205020404" pitchFamily="49" charset="0"/>
                <a:cs typeface="Courier New" panose="02070309020205020404" pitchFamily="49" charset="0"/>
              </a:rPr>
              <a:t> svaki korisnik usluge odvoza otpada ima pravo jednom godišnje na besplatni odvoz krupnog otpada s kućnog praga. Početkom godine svi korisnici usluga dobiju kupon za odvoz glomaznog otpada koji, ako žele odvoz krupnog otpada, moraju popuniti i dostaviti u Komunalac. Sukladno ispunjenim kuponima, a prema rasporedu odvoza krupnog otpada, glomazni se otpad preuzima na kućnom pragu korisnika. Ako netko želi više puta odvoz s kućnog praga svaki se daljnji odvoz plaća sukladno cjeniku.</a:t>
            </a:r>
          </a:p>
        </p:txBody>
      </p:sp>
      <p:pic>
        <p:nvPicPr>
          <p:cNvPr id="16388" name="Picture 4" descr="Related image">
            <a:extLst>
              <a:ext uri="{FF2B5EF4-FFF2-40B4-BE49-F238E27FC236}">
                <a16:creationId xmlns:a16="http://schemas.microsoft.com/office/drawing/2014/main" id="{B28540FF-30C2-4755-A58C-CEC53AAFE0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05" y="2553999"/>
            <a:ext cx="3009899" cy="277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01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3507805" y="1371876"/>
            <a:ext cx="5176417" cy="646331"/>
          </a:xfrm>
          <a:prstGeom prst="rect">
            <a:avLst/>
          </a:prstGeom>
        </p:spPr>
        <p:txBody>
          <a:bodyPr wrap="none">
            <a:spAutoFit/>
          </a:bodyPr>
          <a:lstStyle/>
          <a:p>
            <a:pPr algn="ctr"/>
            <a:r>
              <a:rPr lang="hr-HR" sz="3600" b="1" i="0" cap="all" dirty="0">
                <a:effectLst/>
                <a:latin typeface="Courier New" panose="02070309020205020404" pitchFamily="49" charset="0"/>
                <a:cs typeface="Courier New" panose="02070309020205020404" pitchFamily="49" charset="0"/>
              </a:rPr>
              <a:t>Farmaceutski otpad</a:t>
            </a: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756454" y="2310596"/>
            <a:ext cx="7835246" cy="37548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hr-HR" sz="1400" dirty="0">
                <a:latin typeface="Courier New" panose="02070309020205020404" pitchFamily="49" charset="0"/>
                <a:cs typeface="Courier New" panose="02070309020205020404" pitchFamily="49" charset="0"/>
              </a:rPr>
              <a:t>U farmaceutski otpad spadaju lijekovi, ljekovite tvari i pripravci koji su postali neupotrebljivi zbog isteka roka valjanosti, prolijevanja, rasipanja ili ako su pripremljeni, ali nisu upotrijebljeni.</a:t>
            </a:r>
          </a:p>
          <a:p>
            <a:pPr algn="just"/>
            <a:endParaRPr lang="hr-HR" sz="1400" dirty="0">
              <a:latin typeface="Courier New" panose="02070309020205020404" pitchFamily="49" charset="0"/>
              <a:cs typeface="Courier New" panose="02070309020205020404" pitchFamily="49" charset="0"/>
            </a:endParaRPr>
          </a:p>
          <a:p>
            <a:pPr algn="just"/>
            <a:r>
              <a:rPr lang="hr-HR" sz="1400" b="1" dirty="0">
                <a:latin typeface="Courier New" panose="02070309020205020404" pitchFamily="49" charset="0"/>
                <a:cs typeface="Courier New" panose="02070309020205020404" pitchFamily="49" charset="0"/>
              </a:rPr>
              <a:t>Stari lijekovi</a:t>
            </a:r>
          </a:p>
          <a:p>
            <a:pPr algn="just"/>
            <a:endParaRPr lang="hr-HR" sz="1400" dirty="0">
              <a:latin typeface="Courier New" panose="02070309020205020404" pitchFamily="49" charset="0"/>
              <a:cs typeface="Courier New" panose="02070309020205020404" pitchFamily="49" charset="0"/>
            </a:endParaRPr>
          </a:p>
          <a:p>
            <a:pPr algn="just"/>
            <a:r>
              <a:rPr lang="hr-HR" sz="1400" dirty="0">
                <a:latin typeface="Courier New" panose="02070309020205020404" pitchFamily="49" charset="0"/>
                <a:cs typeface="Courier New" panose="02070309020205020404" pitchFamily="49" charset="0"/>
              </a:rPr>
              <a:t>Lijekovi odbačeni u komunalni otpad ili kanalizaciju mogu imati izrazito štetan utjecaj na okoliš. Neki lijekovi se u okolišu razgrađuju na način da izazivaju toksične posljedice, dio ih ostaje nepromijenjen, a dio se s pojedinim spojevima iz okoliša pretvara u nove produkte za koje još uvijek ne znamo kakav imaju učinak na okoliš i zdravlje ljudi. Ljekarne imaju obvezu preuzimati stare lijekove i drugi farmaceutski otpad neovisno o podrijetlu. Dobro je redovito pregledavati svoju kućnu ljekarnu i sve stare lijekove ili one koji su promijenili izgled odnijeti u najbližu ljekarnu, ambulantu ili dom zdravlja.  Ukoliko niste sigurni čemu služe i kako se koriste pojedini lijekovi, također ih dobro odnijeti u ljekarnu.</a:t>
            </a:r>
          </a:p>
        </p:txBody>
      </p:sp>
      <p:pic>
        <p:nvPicPr>
          <p:cNvPr id="17412" name="Picture 4" descr="Image result for pharmaceuticals waste cartoon">
            <a:extLst>
              <a:ext uri="{FF2B5EF4-FFF2-40B4-BE49-F238E27FC236}">
                <a16:creationId xmlns:a16="http://schemas.microsoft.com/office/drawing/2014/main" id="{FCFC2C4B-A7EB-4075-ACBB-67169B3956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388" y="2310596"/>
            <a:ext cx="31718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7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57285" y="3105834"/>
            <a:ext cx="11277446"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SPREMNICI ZA odvojeno sakupljanje otpada</a:t>
            </a:r>
            <a:endParaRPr lang="hr-HR" sz="3600" b="1" i="0" cap="all" dirty="0">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4559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2" name="Pravokutnik 1">
            <a:extLst>
              <a:ext uri="{FF2B5EF4-FFF2-40B4-BE49-F238E27FC236}">
                <a16:creationId xmlns:a16="http://schemas.microsoft.com/office/drawing/2014/main" id="{EABEEC8F-1DDD-4F28-8C2B-D3AFD5184339}"/>
              </a:ext>
            </a:extLst>
          </p:cNvPr>
          <p:cNvSpPr/>
          <p:nvPr/>
        </p:nvSpPr>
        <p:spPr>
          <a:xfrm>
            <a:off x="4364182" y="2929465"/>
            <a:ext cx="7324127" cy="2031325"/>
          </a:xfrm>
          <a:prstGeom prst="rect">
            <a:avLst/>
          </a:prstGeom>
        </p:spPr>
        <p:txBody>
          <a:bodyPr wrap="square">
            <a:spAutoFit/>
          </a:bodyPr>
          <a:lstStyle/>
          <a:p>
            <a:pPr algn="just"/>
            <a:r>
              <a:rPr lang="hr-HR" b="1" dirty="0">
                <a:solidFill>
                  <a:srgbClr val="0070C0"/>
                </a:solidFill>
                <a:latin typeface="Courier New" panose="02070309020205020404" pitchFamily="49" charset="0"/>
                <a:cs typeface="Courier New" panose="02070309020205020404" pitchFamily="49" charset="0"/>
              </a:rPr>
              <a:t>Plavi spremnik </a:t>
            </a:r>
            <a:r>
              <a:rPr lang="hr-HR" dirty="0">
                <a:latin typeface="Courier New" panose="02070309020205020404" pitchFamily="49" charset="0"/>
                <a:cs typeface="Courier New" panose="02070309020205020404" pitchFamily="49" charset="0"/>
              </a:rPr>
              <a:t>služi za prikupljanje papira (novina, kataloga, prospekata, bilježnica, papirnate i kartonske ambalaže). Tetrapak ambalaža, plastificirani </a:t>
            </a:r>
            <a:r>
              <a:rPr lang="pl-PL" dirty="0">
                <a:latin typeface="Courier New" panose="02070309020205020404" pitchFamily="49" charset="0"/>
                <a:cs typeface="Courier New" panose="02070309020205020404" pitchFamily="49" charset="0"/>
              </a:rPr>
              <a:t>i metalizirani papir (osim ako ne nosi posebnu oznaku da se u njega može </a:t>
            </a:r>
            <a:r>
              <a:rPr lang="sv-SE" dirty="0">
                <a:latin typeface="Courier New" panose="02070309020205020404" pitchFamily="49" charset="0"/>
                <a:cs typeface="Courier New" panose="02070309020205020404" pitchFamily="49" charset="0"/>
              </a:rPr>
              <a:t>odlagati i kartonska tetrapak ambalaža) odlažu se u žuti spremnik.</a:t>
            </a:r>
            <a:endParaRPr lang="hr-HR" dirty="0">
              <a:latin typeface="Courier New" panose="02070309020205020404" pitchFamily="49" charset="0"/>
              <a:cs typeface="Courier New" panose="02070309020205020404" pitchFamily="49" charset="0"/>
            </a:endParaRPr>
          </a:p>
        </p:txBody>
      </p:sp>
      <p:pic>
        <p:nvPicPr>
          <p:cNvPr id="18434" name="Picture 2" descr="Image result for paper bin cartoon">
            <a:extLst>
              <a:ext uri="{FF2B5EF4-FFF2-40B4-BE49-F238E27FC236}">
                <a16:creationId xmlns:a16="http://schemas.microsoft.com/office/drawing/2014/main" id="{99119F61-E857-4EA0-996E-5008B579B3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45" y="2116327"/>
            <a:ext cx="3581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24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2" name="Pravokutnik 1">
            <a:extLst>
              <a:ext uri="{FF2B5EF4-FFF2-40B4-BE49-F238E27FC236}">
                <a16:creationId xmlns:a16="http://schemas.microsoft.com/office/drawing/2014/main" id="{EABEEC8F-1DDD-4F28-8C2B-D3AFD5184339}"/>
              </a:ext>
            </a:extLst>
          </p:cNvPr>
          <p:cNvSpPr/>
          <p:nvPr/>
        </p:nvSpPr>
        <p:spPr>
          <a:xfrm>
            <a:off x="4364182" y="2929465"/>
            <a:ext cx="7324127" cy="2031325"/>
          </a:xfrm>
          <a:prstGeom prst="rect">
            <a:avLst/>
          </a:prstGeom>
        </p:spPr>
        <p:txBody>
          <a:bodyPr wrap="square">
            <a:spAutoFit/>
          </a:bodyPr>
          <a:lstStyle/>
          <a:p>
            <a:pPr algn="just"/>
            <a:r>
              <a:rPr lang="hr-HR" b="1" dirty="0">
                <a:solidFill>
                  <a:srgbClr val="FFFF00"/>
                </a:solidFill>
                <a:highlight>
                  <a:srgbClr val="7EC246"/>
                </a:highlight>
                <a:latin typeface="Courier New" panose="02070309020205020404" pitchFamily="49" charset="0"/>
                <a:cs typeface="Courier New" panose="02070309020205020404" pitchFamily="49" charset="0"/>
              </a:rPr>
              <a:t>Žuti spremnik </a:t>
            </a:r>
            <a:r>
              <a:rPr lang="hr-HR" dirty="0">
                <a:latin typeface="Courier New" panose="02070309020205020404" pitchFamily="49" charset="0"/>
                <a:cs typeface="Courier New" panose="02070309020205020404" pitchFamily="49" charset="0"/>
              </a:rPr>
              <a:t>služi za odlaganje plastike, odnosno plastične ambalaže poput boca deterdženata, šampona, prehrambenih proizvoda, tetrapak ambalaža, limenke, konzerve, metalne poklopce i plastične vrećice. </a:t>
            </a:r>
          </a:p>
          <a:p>
            <a:pPr algn="just"/>
            <a:endParaRPr lang="hr-HR" dirty="0">
              <a:latin typeface="Courier New" panose="02070309020205020404" pitchFamily="49" charset="0"/>
              <a:cs typeface="Courier New" panose="02070309020205020404" pitchFamily="49" charset="0"/>
            </a:endParaRPr>
          </a:p>
          <a:p>
            <a:pPr algn="just"/>
            <a:r>
              <a:rPr lang="hr-HR" dirty="0">
                <a:latin typeface="Courier New" panose="02070309020205020404" pitchFamily="49" charset="0"/>
                <a:cs typeface="Courier New" panose="02070309020205020404" pitchFamily="49" charset="0"/>
              </a:rPr>
              <a:t>U žuti spremnik ne odlažu se plastične igračke, ambalaže od kemikalija, sprejeva i boja te lakova.</a:t>
            </a:r>
          </a:p>
        </p:txBody>
      </p:sp>
      <p:pic>
        <p:nvPicPr>
          <p:cNvPr id="22530" name="Picture 2" descr="Image result for bins for plastic waste cartoon">
            <a:extLst>
              <a:ext uri="{FF2B5EF4-FFF2-40B4-BE49-F238E27FC236}">
                <a16:creationId xmlns:a16="http://schemas.microsoft.com/office/drawing/2014/main" id="{28FED709-616E-4FFE-AE33-C87D6F7D69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518" y="2136026"/>
            <a:ext cx="3776003" cy="351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0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2" name="Pravokutnik 1">
            <a:extLst>
              <a:ext uri="{FF2B5EF4-FFF2-40B4-BE49-F238E27FC236}">
                <a16:creationId xmlns:a16="http://schemas.microsoft.com/office/drawing/2014/main" id="{EABEEC8F-1DDD-4F28-8C2B-D3AFD5184339}"/>
              </a:ext>
            </a:extLst>
          </p:cNvPr>
          <p:cNvSpPr/>
          <p:nvPr/>
        </p:nvSpPr>
        <p:spPr>
          <a:xfrm>
            <a:off x="4364182" y="2929465"/>
            <a:ext cx="7324127" cy="1754326"/>
          </a:xfrm>
          <a:prstGeom prst="rect">
            <a:avLst/>
          </a:prstGeom>
        </p:spPr>
        <p:txBody>
          <a:bodyPr wrap="square">
            <a:spAutoFit/>
          </a:bodyPr>
          <a:lstStyle/>
          <a:p>
            <a:pPr algn="just"/>
            <a:r>
              <a:rPr lang="hr-HR" b="1" dirty="0">
                <a:solidFill>
                  <a:schemeClr val="accent6">
                    <a:lumMod val="75000"/>
                  </a:schemeClr>
                </a:solidFill>
                <a:latin typeface="Courier New" panose="02070309020205020404" pitchFamily="49" charset="0"/>
                <a:cs typeface="Courier New" panose="02070309020205020404" pitchFamily="49" charset="0"/>
              </a:rPr>
              <a:t>Zeleni spremnik </a:t>
            </a:r>
            <a:r>
              <a:rPr lang="hr-HR" dirty="0">
                <a:latin typeface="Courier New" panose="02070309020205020404" pitchFamily="49" charset="0"/>
                <a:cs typeface="Courier New" panose="02070309020205020404" pitchFamily="49" charset="0"/>
              </a:rPr>
              <a:t>služi za odlaganje stakla. Stakleni otpad čine staklene boce, staklenke i čaše. U zeleni spremnik ne odlaže se prozorsko, medicinsko i automobilsko staklo, ambalaža od kemikalija i zapaljivih tvari, kao ni ogledala, porculan, keramika, žarulje i neonske svjetiljke.</a:t>
            </a:r>
          </a:p>
        </p:txBody>
      </p:sp>
      <p:pic>
        <p:nvPicPr>
          <p:cNvPr id="21506" name="Picture 2" descr="Image result for green waste bin for glass cartoon">
            <a:extLst>
              <a:ext uri="{FF2B5EF4-FFF2-40B4-BE49-F238E27FC236}">
                <a16:creationId xmlns:a16="http://schemas.microsoft.com/office/drawing/2014/main" id="{5E275508-77CC-4C00-B715-79030CD4DF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143" y="1839191"/>
            <a:ext cx="4034039" cy="417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639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2" name="Pravokutnik 1">
            <a:extLst>
              <a:ext uri="{FF2B5EF4-FFF2-40B4-BE49-F238E27FC236}">
                <a16:creationId xmlns:a16="http://schemas.microsoft.com/office/drawing/2014/main" id="{EABEEC8F-1DDD-4F28-8C2B-D3AFD5184339}"/>
              </a:ext>
            </a:extLst>
          </p:cNvPr>
          <p:cNvSpPr/>
          <p:nvPr/>
        </p:nvSpPr>
        <p:spPr>
          <a:xfrm>
            <a:off x="4364182" y="2929465"/>
            <a:ext cx="7324127" cy="1200329"/>
          </a:xfrm>
          <a:prstGeom prst="rect">
            <a:avLst/>
          </a:prstGeom>
        </p:spPr>
        <p:txBody>
          <a:bodyPr wrap="square">
            <a:spAutoFit/>
          </a:bodyPr>
          <a:lstStyle/>
          <a:p>
            <a:pPr algn="just"/>
            <a:r>
              <a:rPr lang="pl-PL" b="1" dirty="0">
                <a:solidFill>
                  <a:schemeClr val="bg1">
                    <a:lumMod val="50000"/>
                  </a:schemeClr>
                </a:solidFill>
                <a:latin typeface="Courier New" panose="02070309020205020404" pitchFamily="49" charset="0"/>
                <a:cs typeface="Courier New" panose="02070309020205020404" pitchFamily="49" charset="0"/>
              </a:rPr>
              <a:t>Sivi spremnik </a:t>
            </a:r>
            <a:r>
              <a:rPr lang="pl-PL" dirty="0">
                <a:latin typeface="Courier New" panose="02070309020205020404" pitchFamily="49" charset="0"/>
                <a:cs typeface="Courier New" panose="02070309020205020404" pitchFamily="49" charset="0"/>
              </a:rPr>
              <a:t>služi za odlaganje limenki od pića. Ostali metalni predmeti - </a:t>
            </a:r>
            <a:r>
              <a:rPr lang="hr-HR" dirty="0">
                <a:latin typeface="Courier New" panose="02070309020205020404" pitchFamily="49" charset="0"/>
                <a:cs typeface="Courier New" panose="02070309020205020404" pitchFamily="49" charset="0"/>
              </a:rPr>
              <a:t>konzerve, metalne tube, alat, kantice od boja i lakova - ne odlažu se u sivi</a:t>
            </a:r>
          </a:p>
          <a:p>
            <a:pPr algn="just"/>
            <a:r>
              <a:rPr lang="hr-HR" dirty="0">
                <a:latin typeface="Courier New" panose="02070309020205020404" pitchFamily="49" charset="0"/>
                <a:cs typeface="Courier New" panose="02070309020205020404" pitchFamily="49" charset="0"/>
              </a:rPr>
              <a:t>spremnik.</a:t>
            </a:r>
          </a:p>
        </p:txBody>
      </p:sp>
      <p:pic>
        <p:nvPicPr>
          <p:cNvPr id="20482" name="Picture 2" descr="Image result for waste bin for trash cans cartoon">
            <a:extLst>
              <a:ext uri="{FF2B5EF4-FFF2-40B4-BE49-F238E27FC236}">
                <a16:creationId xmlns:a16="http://schemas.microsoft.com/office/drawing/2014/main" id="{C96C7158-5587-4C81-B839-2F48EF4055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388" y="1544706"/>
            <a:ext cx="4129794" cy="412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4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2" name="Pravokutnik 1">
            <a:extLst>
              <a:ext uri="{FF2B5EF4-FFF2-40B4-BE49-F238E27FC236}">
                <a16:creationId xmlns:a16="http://schemas.microsoft.com/office/drawing/2014/main" id="{EABEEC8F-1DDD-4F28-8C2B-D3AFD5184339}"/>
              </a:ext>
            </a:extLst>
          </p:cNvPr>
          <p:cNvSpPr/>
          <p:nvPr/>
        </p:nvSpPr>
        <p:spPr>
          <a:xfrm>
            <a:off x="4364182" y="2929465"/>
            <a:ext cx="7324127" cy="2862322"/>
          </a:xfrm>
          <a:prstGeom prst="rect">
            <a:avLst/>
          </a:prstGeom>
        </p:spPr>
        <p:txBody>
          <a:bodyPr wrap="square">
            <a:spAutoFit/>
          </a:bodyPr>
          <a:lstStyle/>
          <a:p>
            <a:pPr algn="just"/>
            <a:r>
              <a:rPr lang="hr-HR" b="1" dirty="0">
                <a:solidFill>
                  <a:schemeClr val="accent4">
                    <a:lumMod val="50000"/>
                  </a:schemeClr>
                </a:solidFill>
                <a:latin typeface="Courier New" panose="02070309020205020404" pitchFamily="49" charset="0"/>
                <a:cs typeface="Courier New" panose="02070309020205020404" pitchFamily="49" charset="0"/>
              </a:rPr>
              <a:t>Smeđi spremnik </a:t>
            </a:r>
            <a:r>
              <a:rPr lang="hr-HR" dirty="0">
                <a:latin typeface="Courier New" panose="02070309020205020404" pitchFamily="49" charset="0"/>
                <a:cs typeface="Courier New" panose="02070309020205020404" pitchFamily="49" charset="0"/>
              </a:rPr>
              <a:t>služi za odlaganje biootpada. Tu odlažemo vrtni i zeleni otpad (otkos trave i živice, korove, suho granje, lišće s drveća, uvelo cvijeće, ostatke povrća, zemlju iz lonaca za cvijeće, neobrađene – isjeckane ostatke drva), </a:t>
            </a:r>
            <a:r>
              <a:rPr lang="nn-NO" dirty="0">
                <a:latin typeface="Courier New" panose="02070309020205020404" pitchFamily="49" charset="0"/>
                <a:cs typeface="Courier New" panose="02070309020205020404" pitchFamily="49" charset="0"/>
              </a:rPr>
              <a:t>ostatke žetve, kuhinjski otpad, kore od voća i povrća, listove salate, kelja, blitve i</a:t>
            </a:r>
            <a:r>
              <a:rPr lang="hr-HR" dirty="0">
                <a:latin typeface="Courier New" panose="02070309020205020404" pitchFamily="49" charset="0"/>
                <a:cs typeface="Courier New" panose="02070309020205020404" pitchFamily="49" charset="0"/>
              </a:rPr>
              <a:t> slično. Tekući ostaci hrane, meso i riba, kosti, pepeo, prašina vrećice iz usisivača, </a:t>
            </a:r>
            <a:r>
              <a:rPr lang="pl-PL" dirty="0">
                <a:latin typeface="Courier New" panose="02070309020205020404" pitchFamily="49" charset="0"/>
                <a:cs typeface="Courier New" panose="02070309020205020404" pitchFamily="49" charset="0"/>
              </a:rPr>
              <a:t>vrećice od čaja, kao i ostaci pijeska za mačke ne spadaju u biootpad.</a:t>
            </a:r>
            <a:endParaRPr lang="hr-HR" dirty="0">
              <a:latin typeface="Courier New" panose="02070309020205020404" pitchFamily="49" charset="0"/>
              <a:cs typeface="Courier New" panose="02070309020205020404" pitchFamily="49" charset="0"/>
            </a:endParaRPr>
          </a:p>
        </p:txBody>
      </p:sp>
      <p:pic>
        <p:nvPicPr>
          <p:cNvPr id="19458" name="Picture 2" descr="Image result for biowaste bins cartoon">
            <a:extLst>
              <a:ext uri="{FF2B5EF4-FFF2-40B4-BE49-F238E27FC236}">
                <a16:creationId xmlns:a16="http://schemas.microsoft.com/office/drawing/2014/main" id="{605B0A8F-ACEC-4B86-A565-6F765B1757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761" y="2210387"/>
            <a:ext cx="235267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93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1707619" y="2700588"/>
            <a:ext cx="8776762" cy="3046988"/>
          </a:xfrm>
          <a:prstGeom prst="rect">
            <a:avLst/>
          </a:prstGeom>
        </p:spPr>
        <p:txBody>
          <a:bodyPr wrap="none">
            <a:spAutoFit/>
          </a:bodyPr>
          <a:lstStyle/>
          <a:p>
            <a:pPr algn="ctr"/>
            <a:r>
              <a:rPr lang="hr-HR" sz="4800" b="1" cap="all" dirty="0">
                <a:latin typeface="Courier New" panose="02070309020205020404" pitchFamily="49" charset="0"/>
                <a:cs typeface="Courier New" panose="02070309020205020404" pitchFamily="49" charset="0"/>
              </a:rPr>
              <a:t>Ponovimo:</a:t>
            </a:r>
          </a:p>
          <a:p>
            <a:pPr algn="ctr"/>
            <a:endParaRPr lang="hr-HR" sz="4800" b="1" i="0" cap="all" dirty="0">
              <a:effectLst/>
              <a:latin typeface="Courier New" panose="02070309020205020404" pitchFamily="49" charset="0"/>
              <a:cs typeface="Courier New" panose="02070309020205020404" pitchFamily="49" charset="0"/>
            </a:endParaRPr>
          </a:p>
          <a:p>
            <a:pPr marL="685800" indent="-685800" algn="just">
              <a:buFont typeface="Arial" panose="020B0604020202020204" pitchFamily="34" charset="0"/>
              <a:buChar char="•"/>
            </a:pPr>
            <a:r>
              <a:rPr lang="hr-HR" sz="3200" b="1" cap="all" dirty="0">
                <a:latin typeface="Courier New" panose="02070309020205020404" pitchFamily="49" charset="0"/>
                <a:cs typeface="Courier New" panose="02070309020205020404" pitchFamily="49" charset="0"/>
              </a:rPr>
              <a:t>Hijerarhija </a:t>
            </a:r>
            <a:r>
              <a:rPr lang="hr-HR" sz="3200" b="1" cap="all" dirty="0" err="1">
                <a:latin typeface="Courier New" panose="02070309020205020404" pitchFamily="49" charset="0"/>
                <a:cs typeface="Courier New" panose="02070309020205020404" pitchFamily="49" charset="0"/>
              </a:rPr>
              <a:t>gospodarenjA</a:t>
            </a:r>
            <a:r>
              <a:rPr lang="hr-HR" sz="3200" b="1" cap="all" dirty="0">
                <a:latin typeface="Courier New" panose="02070309020205020404" pitchFamily="49" charset="0"/>
                <a:cs typeface="Courier New" panose="02070309020205020404" pitchFamily="49" charset="0"/>
              </a:rPr>
              <a:t> otpadom</a:t>
            </a:r>
          </a:p>
          <a:p>
            <a:pPr marL="685800" indent="-685800" algn="just">
              <a:buFont typeface="Arial" panose="020B0604020202020204" pitchFamily="34" charset="0"/>
              <a:buChar char="•"/>
            </a:pPr>
            <a:r>
              <a:rPr lang="hr-HR" sz="3200" b="1" i="0" cap="all" dirty="0">
                <a:effectLst/>
                <a:latin typeface="Courier New" panose="02070309020205020404" pitchFamily="49" charset="0"/>
                <a:cs typeface="Courier New" panose="02070309020205020404" pitchFamily="49" charset="0"/>
              </a:rPr>
              <a:t>Linearno gospodarstvo</a:t>
            </a:r>
          </a:p>
          <a:p>
            <a:pPr marL="685800" indent="-685800" algn="just">
              <a:buFont typeface="Arial" panose="020B0604020202020204" pitchFamily="34" charset="0"/>
              <a:buChar char="•"/>
            </a:pPr>
            <a:r>
              <a:rPr lang="hr-HR" sz="3200" b="1" cap="all" dirty="0">
                <a:latin typeface="Courier New" panose="02070309020205020404" pitchFamily="49" charset="0"/>
                <a:cs typeface="Courier New" panose="02070309020205020404" pitchFamily="49" charset="0"/>
              </a:rPr>
              <a:t>Kružno gospodarstvo</a:t>
            </a:r>
            <a:endParaRPr lang="hr-HR" sz="3200" b="1" i="0" cap="all" dirty="0">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83245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2" name="Pravokutnik 1">
            <a:extLst>
              <a:ext uri="{FF2B5EF4-FFF2-40B4-BE49-F238E27FC236}">
                <a16:creationId xmlns:a16="http://schemas.microsoft.com/office/drawing/2014/main" id="{EABEEC8F-1DDD-4F28-8C2B-D3AFD5184339}"/>
              </a:ext>
            </a:extLst>
          </p:cNvPr>
          <p:cNvSpPr/>
          <p:nvPr/>
        </p:nvSpPr>
        <p:spPr>
          <a:xfrm>
            <a:off x="4364182" y="2929465"/>
            <a:ext cx="7324127" cy="923330"/>
          </a:xfrm>
          <a:prstGeom prst="rect">
            <a:avLst/>
          </a:prstGeom>
        </p:spPr>
        <p:txBody>
          <a:bodyPr wrap="square">
            <a:spAutoFit/>
          </a:bodyPr>
          <a:lstStyle/>
          <a:p>
            <a:pPr algn="just"/>
            <a:r>
              <a:rPr lang="hr-HR" b="1" dirty="0">
                <a:latin typeface="Courier New" panose="02070309020205020404" pitchFamily="49" charset="0"/>
                <a:cs typeface="Courier New" panose="02070309020205020404" pitchFamily="49" charset="0"/>
              </a:rPr>
              <a:t>Crni spremnik </a:t>
            </a:r>
            <a:r>
              <a:rPr lang="hr-HR" dirty="0">
                <a:latin typeface="Courier New" panose="02070309020205020404" pitchFamily="49" charset="0"/>
                <a:cs typeface="Courier New" panose="02070309020205020404" pitchFamily="49" charset="0"/>
              </a:rPr>
              <a:t>ili spremnik za miješani otpad služi za odlaganje vrećica od čaja, usisavača, grickalica, začina, slatkiša, pelena, indigo papira…</a:t>
            </a:r>
          </a:p>
        </p:txBody>
      </p:sp>
      <p:pic>
        <p:nvPicPr>
          <p:cNvPr id="23554" name="Picture 2" descr="Image result for black bins  waste cartoon">
            <a:extLst>
              <a:ext uri="{FF2B5EF4-FFF2-40B4-BE49-F238E27FC236}">
                <a16:creationId xmlns:a16="http://schemas.microsoft.com/office/drawing/2014/main" id="{545BC883-A683-4A98-AFCA-EBCD47401F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968" y="1795395"/>
            <a:ext cx="319278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12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1395033" y="3105834"/>
            <a:ext cx="9401934" cy="830997"/>
          </a:xfrm>
          <a:prstGeom prst="rect">
            <a:avLst/>
          </a:prstGeom>
        </p:spPr>
        <p:txBody>
          <a:bodyPr wrap="none">
            <a:spAutoFit/>
          </a:bodyPr>
          <a:lstStyle/>
          <a:p>
            <a:pPr algn="ctr"/>
            <a:r>
              <a:rPr lang="hr-HR" sz="4800" b="1" cap="all" dirty="0">
                <a:latin typeface="Courier New" panose="02070309020205020404" pitchFamily="49" charset="0"/>
                <a:cs typeface="Courier New" panose="02070309020205020404" pitchFamily="49" charset="0"/>
              </a:rPr>
              <a:t>GDJE MOGU ODLOŽITI OTPAD?</a:t>
            </a:r>
            <a:endParaRPr lang="hr-HR" sz="4800" b="1" i="0" cap="all" dirty="0">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11024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4" name="Pravokutnik 3">
            <a:extLst>
              <a:ext uri="{FF2B5EF4-FFF2-40B4-BE49-F238E27FC236}">
                <a16:creationId xmlns:a16="http://schemas.microsoft.com/office/drawing/2014/main" id="{13BB5EE5-8D75-412A-8B73-2AA602108AC3}"/>
              </a:ext>
            </a:extLst>
          </p:cNvPr>
          <p:cNvSpPr/>
          <p:nvPr/>
        </p:nvSpPr>
        <p:spPr>
          <a:xfrm>
            <a:off x="4522489" y="1472963"/>
            <a:ext cx="3147015" cy="584775"/>
          </a:xfrm>
          <a:prstGeom prst="rect">
            <a:avLst/>
          </a:prstGeom>
        </p:spPr>
        <p:txBody>
          <a:bodyPr wrap="none">
            <a:spAutoFit/>
          </a:bodyPr>
          <a:lstStyle/>
          <a:p>
            <a:r>
              <a:rPr lang="hr-HR" sz="3200" b="1" dirty="0">
                <a:solidFill>
                  <a:srgbClr val="333333"/>
                </a:solidFill>
                <a:latin typeface="Courier New" panose="02070309020205020404" pitchFamily="49" charset="0"/>
                <a:cs typeface="Courier New" panose="02070309020205020404" pitchFamily="49" charset="0"/>
              </a:rPr>
              <a:t>Zeleni otoci</a:t>
            </a:r>
            <a:endParaRPr lang="hr-HR" sz="3200" b="0" i="0" dirty="0">
              <a:solidFill>
                <a:srgbClr val="333333"/>
              </a:solidFill>
              <a:effectLst/>
              <a:latin typeface="Courier New" panose="02070309020205020404" pitchFamily="49" charset="0"/>
              <a:cs typeface="Courier New" panose="02070309020205020404" pitchFamily="49" charset="0"/>
            </a:endParaRPr>
          </a:p>
        </p:txBody>
      </p:sp>
      <p:sp>
        <p:nvSpPr>
          <p:cNvPr id="5" name="Pravokutnik 4">
            <a:extLst>
              <a:ext uri="{FF2B5EF4-FFF2-40B4-BE49-F238E27FC236}">
                <a16:creationId xmlns:a16="http://schemas.microsoft.com/office/drawing/2014/main" id="{7BD26C8A-2F3E-41D0-A780-CBAB95E6E6C1}"/>
              </a:ext>
            </a:extLst>
          </p:cNvPr>
          <p:cNvSpPr/>
          <p:nvPr/>
        </p:nvSpPr>
        <p:spPr>
          <a:xfrm>
            <a:off x="406973" y="2070062"/>
            <a:ext cx="11378046" cy="4801314"/>
          </a:xfrm>
          <a:prstGeom prst="rect">
            <a:avLst/>
          </a:prstGeom>
        </p:spPr>
        <p:txBody>
          <a:bodyPr wrap="square">
            <a:spAutoFit/>
          </a:bodyPr>
          <a:lstStyle/>
          <a:p>
            <a:pPr algn="just"/>
            <a:r>
              <a:rPr lang="hr-HR" dirty="0">
                <a:solidFill>
                  <a:srgbClr val="333333"/>
                </a:solidFill>
                <a:latin typeface="Courier New" panose="02070309020205020404" pitchFamily="49" charset="0"/>
                <a:cs typeface="Courier New" panose="02070309020205020404" pitchFamily="49" charset="0"/>
              </a:rPr>
              <a:t>Zeleni otoci su mjesta na javnoj površini sa spremnicima za odvojeno sakupljanje otpada. Zeleni otoci smješteni su na nekoliko lokacija u Gradu Zlataru te općinama Mače, Zlatar Bistrica i Marija Bistrica kako bi se građanima olakšalo odlaganje otpada u odgovarajućim spremnicima.</a:t>
            </a:r>
          </a:p>
          <a:p>
            <a:pPr algn="just"/>
            <a:endParaRPr lang="hr-HR" dirty="0">
              <a:solidFill>
                <a:srgbClr val="333333"/>
              </a:solidFill>
              <a:latin typeface="Courier New" panose="02070309020205020404" pitchFamily="49" charset="0"/>
              <a:cs typeface="Courier New" panose="02070309020205020404" pitchFamily="49" charset="0"/>
            </a:endParaRPr>
          </a:p>
          <a:p>
            <a:pPr algn="just"/>
            <a:r>
              <a:rPr lang="hr-HR" b="1" dirty="0">
                <a:solidFill>
                  <a:srgbClr val="333333"/>
                </a:solidFill>
                <a:latin typeface="Courier New" panose="02070309020205020404" pitchFamily="49" charset="0"/>
                <a:cs typeface="Courier New" panose="02070309020205020404" pitchFamily="49" charset="0"/>
              </a:rPr>
              <a:t>Grad Zlatar</a:t>
            </a:r>
            <a:r>
              <a:rPr lang="hr-HR" dirty="0">
                <a:solidFill>
                  <a:srgbClr val="333333"/>
                </a:solidFill>
                <a:latin typeface="Courier New" panose="02070309020205020404" pitchFamily="49" charset="0"/>
                <a:cs typeface="Courier New" panose="02070309020205020404" pitchFamily="49" charset="0"/>
              </a:rPr>
              <a:t>:</a:t>
            </a:r>
          </a:p>
          <a:p>
            <a:pPr algn="just">
              <a:buFont typeface="Arial" panose="020B0604020202020204" pitchFamily="34" charset="0"/>
              <a:buChar char="•"/>
            </a:pPr>
            <a:r>
              <a:rPr lang="hr-HR" dirty="0">
                <a:solidFill>
                  <a:srgbClr val="333333"/>
                </a:solidFill>
                <a:latin typeface="Courier New" panose="02070309020205020404" pitchFamily="49" charset="0"/>
                <a:cs typeface="Courier New" panose="02070309020205020404" pitchFamily="49" charset="0"/>
              </a:rPr>
              <a:t>Zeleni otoci: Groblje Belec, </a:t>
            </a:r>
            <a:r>
              <a:rPr lang="hr-HR" dirty="0" err="1">
                <a:solidFill>
                  <a:srgbClr val="333333"/>
                </a:solidFill>
                <a:latin typeface="Courier New" panose="02070309020205020404" pitchFamily="49" charset="0"/>
                <a:cs typeface="Courier New" panose="02070309020205020404" pitchFamily="49" charset="0"/>
              </a:rPr>
              <a:t>Martiščina</a:t>
            </a:r>
            <a:r>
              <a:rPr lang="hr-HR" dirty="0">
                <a:solidFill>
                  <a:srgbClr val="333333"/>
                </a:solidFill>
                <a:latin typeface="Courier New" panose="02070309020205020404" pitchFamily="49" charset="0"/>
                <a:cs typeface="Courier New" panose="02070309020205020404" pitchFamily="49" charset="0"/>
              </a:rPr>
              <a:t>, Sajmište Zlatar</a:t>
            </a:r>
          </a:p>
          <a:p>
            <a:pPr algn="just"/>
            <a:r>
              <a:rPr lang="hr-HR" b="1" dirty="0">
                <a:solidFill>
                  <a:srgbClr val="333333"/>
                </a:solidFill>
                <a:latin typeface="Courier New" panose="02070309020205020404" pitchFamily="49" charset="0"/>
                <a:cs typeface="Courier New" panose="02070309020205020404" pitchFamily="49" charset="0"/>
              </a:rPr>
              <a:t>Općina Mače</a:t>
            </a:r>
            <a:endParaRPr lang="hr-HR" dirty="0">
              <a:solidFill>
                <a:srgbClr val="333333"/>
              </a:solidFill>
              <a:latin typeface="Courier New" panose="02070309020205020404" pitchFamily="49" charset="0"/>
              <a:cs typeface="Courier New" panose="02070309020205020404" pitchFamily="49" charset="0"/>
            </a:endParaRPr>
          </a:p>
          <a:p>
            <a:pPr algn="just">
              <a:buFont typeface="Arial" panose="020B0604020202020204" pitchFamily="34" charset="0"/>
              <a:buChar char="•"/>
            </a:pPr>
            <a:r>
              <a:rPr lang="hr-HR" dirty="0">
                <a:solidFill>
                  <a:srgbClr val="333333"/>
                </a:solidFill>
                <a:latin typeface="Courier New" panose="02070309020205020404" pitchFamily="49" charset="0"/>
                <a:cs typeface="Courier New" panose="02070309020205020404" pitchFamily="49" charset="0"/>
              </a:rPr>
              <a:t>Zeleni otoci: centar Mača, Mali </a:t>
            </a:r>
            <a:r>
              <a:rPr lang="hr-HR" dirty="0" err="1">
                <a:solidFill>
                  <a:srgbClr val="333333"/>
                </a:solidFill>
                <a:latin typeface="Courier New" panose="02070309020205020404" pitchFamily="49" charset="0"/>
                <a:cs typeface="Courier New" panose="02070309020205020404" pitchFamily="49" charset="0"/>
              </a:rPr>
              <a:t>Komor</a:t>
            </a:r>
            <a:r>
              <a:rPr lang="hr-HR" dirty="0">
                <a:solidFill>
                  <a:srgbClr val="333333"/>
                </a:solidFill>
                <a:latin typeface="Courier New" panose="02070309020205020404" pitchFamily="49" charset="0"/>
                <a:cs typeface="Courier New" panose="02070309020205020404" pitchFamily="49" charset="0"/>
              </a:rPr>
              <a:t> (uz županijsku cestu), </a:t>
            </a:r>
            <a:r>
              <a:rPr lang="hr-HR" dirty="0" err="1">
                <a:solidFill>
                  <a:srgbClr val="333333"/>
                </a:solidFill>
                <a:latin typeface="Courier New" panose="02070309020205020404" pitchFamily="49" charset="0"/>
                <a:cs typeface="Courier New" panose="02070309020205020404" pitchFamily="49" charset="0"/>
              </a:rPr>
              <a:t>Peršaves</a:t>
            </a:r>
            <a:r>
              <a:rPr lang="hr-HR" dirty="0">
                <a:solidFill>
                  <a:srgbClr val="333333"/>
                </a:solidFill>
                <a:latin typeface="Courier New" panose="02070309020205020404" pitchFamily="49" charset="0"/>
                <a:cs typeface="Courier New" panose="02070309020205020404" pitchFamily="49" charset="0"/>
              </a:rPr>
              <a:t> (uz državnu cestu) i Mali Bukovec (uz županijsku cestu).</a:t>
            </a:r>
          </a:p>
          <a:p>
            <a:pPr algn="just"/>
            <a:r>
              <a:rPr lang="hr-HR" b="1" dirty="0">
                <a:solidFill>
                  <a:srgbClr val="333333"/>
                </a:solidFill>
                <a:latin typeface="Courier New" panose="02070309020205020404" pitchFamily="49" charset="0"/>
                <a:cs typeface="Courier New" panose="02070309020205020404" pitchFamily="49" charset="0"/>
              </a:rPr>
              <a:t>Općina Zlatar Bistrica</a:t>
            </a:r>
            <a:r>
              <a:rPr lang="hr-HR" dirty="0">
                <a:solidFill>
                  <a:srgbClr val="333333"/>
                </a:solidFill>
                <a:latin typeface="Courier New" panose="02070309020205020404" pitchFamily="49" charset="0"/>
                <a:cs typeface="Courier New" panose="02070309020205020404" pitchFamily="49" charset="0"/>
              </a:rPr>
              <a:t>:</a:t>
            </a:r>
          </a:p>
          <a:p>
            <a:pPr algn="just">
              <a:buFont typeface="Arial" panose="020B0604020202020204" pitchFamily="34" charset="0"/>
              <a:buChar char="•"/>
            </a:pPr>
            <a:r>
              <a:rPr lang="hr-HR" dirty="0">
                <a:solidFill>
                  <a:srgbClr val="333333"/>
                </a:solidFill>
                <a:latin typeface="Courier New" panose="02070309020205020404" pitchFamily="49" charset="0"/>
                <a:cs typeface="Courier New" panose="02070309020205020404" pitchFamily="49" charset="0"/>
              </a:rPr>
              <a:t>Zeleni otoci: Lipovec, </a:t>
            </a:r>
            <a:r>
              <a:rPr lang="hr-HR" dirty="0" err="1">
                <a:solidFill>
                  <a:srgbClr val="333333"/>
                </a:solidFill>
                <a:latin typeface="Courier New" panose="02070309020205020404" pitchFamily="49" charset="0"/>
                <a:cs typeface="Courier New" panose="02070309020205020404" pitchFamily="49" charset="0"/>
              </a:rPr>
              <a:t>Veleškovec</a:t>
            </a:r>
            <a:r>
              <a:rPr lang="hr-HR" dirty="0">
                <a:solidFill>
                  <a:srgbClr val="333333"/>
                </a:solidFill>
                <a:latin typeface="Courier New" panose="02070309020205020404" pitchFamily="49" charset="0"/>
                <a:cs typeface="Courier New" panose="02070309020205020404" pitchFamily="49" charset="0"/>
              </a:rPr>
              <a:t>, ambulanta Zlatar Bistrica, dječji vrtić Zlatar Bistrica, osnovna škola Zlatar Bistrica, željeznička stanica Zlatar Bistrica, </a:t>
            </a:r>
            <a:r>
              <a:rPr lang="hr-HR" dirty="0" err="1">
                <a:solidFill>
                  <a:srgbClr val="333333"/>
                </a:solidFill>
                <a:latin typeface="Courier New" panose="02070309020205020404" pitchFamily="49" charset="0"/>
                <a:cs typeface="Courier New" panose="02070309020205020404" pitchFamily="49" charset="0"/>
              </a:rPr>
              <a:t>Lovrećan</a:t>
            </a:r>
            <a:endParaRPr lang="hr-HR" dirty="0">
              <a:solidFill>
                <a:srgbClr val="333333"/>
              </a:solidFill>
              <a:latin typeface="Courier New" panose="02070309020205020404" pitchFamily="49" charset="0"/>
              <a:cs typeface="Courier New" panose="02070309020205020404" pitchFamily="49" charset="0"/>
            </a:endParaRPr>
          </a:p>
          <a:p>
            <a:pPr algn="just"/>
            <a:r>
              <a:rPr lang="hr-HR" b="1" dirty="0">
                <a:solidFill>
                  <a:srgbClr val="333333"/>
                </a:solidFill>
                <a:latin typeface="Courier New" panose="02070309020205020404" pitchFamily="49" charset="0"/>
                <a:cs typeface="Courier New" panose="02070309020205020404" pitchFamily="49" charset="0"/>
              </a:rPr>
              <a:t>Općina Marija Bistrica</a:t>
            </a:r>
            <a:r>
              <a:rPr lang="hr-HR" dirty="0">
                <a:solidFill>
                  <a:srgbClr val="333333"/>
                </a:solidFill>
                <a:latin typeface="Courier New" panose="02070309020205020404" pitchFamily="49" charset="0"/>
                <a:cs typeface="Courier New" panose="02070309020205020404" pitchFamily="49" charset="0"/>
              </a:rPr>
              <a:t>:</a:t>
            </a:r>
          </a:p>
          <a:p>
            <a:pPr algn="just">
              <a:buFont typeface="Arial" panose="020B0604020202020204" pitchFamily="34" charset="0"/>
              <a:buChar char="•"/>
            </a:pPr>
            <a:r>
              <a:rPr lang="hr-HR" dirty="0">
                <a:solidFill>
                  <a:srgbClr val="333333"/>
                </a:solidFill>
                <a:latin typeface="Courier New" panose="02070309020205020404" pitchFamily="49" charset="0"/>
                <a:cs typeface="Courier New" panose="02070309020205020404" pitchFamily="49" charset="0"/>
              </a:rPr>
              <a:t>Zeleni otoci: Nova cesta (nasuprot INA-e), Gajeva ulica (kod groblja) i Laz Bistrički (kod škole)</a:t>
            </a:r>
            <a:endParaRPr lang="hr-HR" b="0" i="0" dirty="0">
              <a:solidFill>
                <a:srgbClr val="333333"/>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94568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4" name="Pravokutnik 3">
            <a:extLst>
              <a:ext uri="{FF2B5EF4-FFF2-40B4-BE49-F238E27FC236}">
                <a16:creationId xmlns:a16="http://schemas.microsoft.com/office/drawing/2014/main" id="{13BB5EE5-8D75-412A-8B73-2AA602108AC3}"/>
              </a:ext>
            </a:extLst>
          </p:cNvPr>
          <p:cNvSpPr/>
          <p:nvPr/>
        </p:nvSpPr>
        <p:spPr>
          <a:xfrm>
            <a:off x="3658469" y="1434172"/>
            <a:ext cx="4875053" cy="584775"/>
          </a:xfrm>
          <a:prstGeom prst="rect">
            <a:avLst/>
          </a:prstGeom>
        </p:spPr>
        <p:txBody>
          <a:bodyPr wrap="none">
            <a:spAutoFit/>
          </a:bodyPr>
          <a:lstStyle/>
          <a:p>
            <a:r>
              <a:rPr lang="hr-HR" sz="3200" b="1" dirty="0" err="1">
                <a:solidFill>
                  <a:srgbClr val="333333"/>
                </a:solidFill>
                <a:latin typeface="Courier New" panose="02070309020205020404" pitchFamily="49" charset="0"/>
                <a:cs typeface="Courier New" panose="02070309020205020404" pitchFamily="49" charset="0"/>
              </a:rPr>
              <a:t>Reciklažna</a:t>
            </a:r>
            <a:r>
              <a:rPr lang="hr-HR" sz="3200" b="1" dirty="0">
                <a:solidFill>
                  <a:srgbClr val="333333"/>
                </a:solidFill>
                <a:latin typeface="Courier New" panose="02070309020205020404" pitchFamily="49" charset="0"/>
                <a:cs typeface="Courier New" panose="02070309020205020404" pitchFamily="49" charset="0"/>
              </a:rPr>
              <a:t> dvorišta</a:t>
            </a:r>
            <a:endParaRPr lang="hr-HR" sz="3200" b="0" i="0" dirty="0">
              <a:solidFill>
                <a:srgbClr val="333333"/>
              </a:solidFill>
              <a:effectLst/>
              <a:latin typeface="Courier New" panose="02070309020205020404" pitchFamily="49" charset="0"/>
              <a:cs typeface="Courier New" panose="02070309020205020404" pitchFamily="49" charset="0"/>
            </a:endParaRPr>
          </a:p>
        </p:txBody>
      </p:sp>
      <p:sp>
        <p:nvSpPr>
          <p:cNvPr id="5" name="Pravokutnik 4">
            <a:extLst>
              <a:ext uri="{FF2B5EF4-FFF2-40B4-BE49-F238E27FC236}">
                <a16:creationId xmlns:a16="http://schemas.microsoft.com/office/drawing/2014/main" id="{7BD26C8A-2F3E-41D0-A780-CBAB95E6E6C1}"/>
              </a:ext>
            </a:extLst>
          </p:cNvPr>
          <p:cNvSpPr/>
          <p:nvPr/>
        </p:nvSpPr>
        <p:spPr>
          <a:xfrm>
            <a:off x="406972" y="2506442"/>
            <a:ext cx="11378046" cy="3693319"/>
          </a:xfrm>
          <a:prstGeom prst="rect">
            <a:avLst/>
          </a:prstGeom>
        </p:spPr>
        <p:txBody>
          <a:bodyPr wrap="square">
            <a:spAutoFit/>
          </a:bodyPr>
          <a:lstStyle/>
          <a:p>
            <a:pPr algn="just"/>
            <a:r>
              <a:rPr lang="hr-HR" dirty="0" err="1">
                <a:latin typeface="Courier New" panose="02070309020205020404" pitchFamily="49" charset="0"/>
                <a:cs typeface="Courier New" panose="02070309020205020404" pitchFamily="49" charset="0"/>
              </a:rPr>
              <a:t>Reciklažno</a:t>
            </a:r>
            <a:r>
              <a:rPr lang="hr-HR" dirty="0">
                <a:latin typeface="Courier New" panose="02070309020205020404" pitchFamily="49" charset="0"/>
                <a:cs typeface="Courier New" panose="02070309020205020404" pitchFamily="49" charset="0"/>
              </a:rPr>
              <a:t> dvorište je nadzirani ograđeni prostor namijenjen odvojenom prikupljanju i privremenom skladištenju manjih količina posebnih vrsta otpada.</a:t>
            </a:r>
          </a:p>
          <a:p>
            <a:endParaRPr lang="hr-HR" b="1" dirty="0">
              <a:solidFill>
                <a:srgbClr val="333333"/>
              </a:solidFill>
              <a:latin typeface="Courier New" panose="02070309020205020404" pitchFamily="49" charset="0"/>
              <a:cs typeface="Courier New" panose="02070309020205020404" pitchFamily="49" charset="0"/>
            </a:endParaRPr>
          </a:p>
          <a:p>
            <a:r>
              <a:rPr lang="hr-HR" b="1" dirty="0" err="1">
                <a:latin typeface="Courier New" panose="02070309020205020404" pitchFamily="49" charset="0"/>
                <a:cs typeface="Courier New" panose="02070309020205020404" pitchFamily="49" charset="0"/>
              </a:rPr>
              <a:t>Reciklažno</a:t>
            </a:r>
            <a:r>
              <a:rPr lang="hr-HR" b="1" dirty="0">
                <a:latin typeface="Courier New" panose="02070309020205020404" pitchFamily="49" charset="0"/>
                <a:cs typeface="Courier New" panose="02070309020205020404" pitchFamily="49" charset="0"/>
              </a:rPr>
              <a:t> dvorište Konjščina:</a:t>
            </a:r>
            <a:endParaRPr lang="hr-HR" dirty="0">
              <a:latin typeface="Courier New" panose="02070309020205020404" pitchFamily="49" charset="0"/>
              <a:cs typeface="Courier New" panose="02070309020205020404" pitchFamily="49" charset="0"/>
            </a:endParaRPr>
          </a:p>
          <a:p>
            <a:r>
              <a:rPr lang="hr-HR" dirty="0">
                <a:latin typeface="Courier New" panose="02070309020205020404" pitchFamily="49" charset="0"/>
                <a:cs typeface="Courier New" panose="02070309020205020404" pitchFamily="49" charset="0"/>
              </a:rPr>
              <a:t>Općina Konjščina izgradila </a:t>
            </a:r>
            <a:r>
              <a:rPr lang="hr-HR" dirty="0" err="1">
                <a:latin typeface="Courier New" panose="02070309020205020404" pitchFamily="49" charset="0"/>
                <a:cs typeface="Courier New" panose="02070309020205020404" pitchFamily="49" charset="0"/>
                <a:hlinkClick r:id="rId6">
                  <a:extLst>
                    <a:ext uri="{A12FA001-AC4F-418D-AE19-62706E023703}">
                      <ahyp:hlinkClr xmlns:ahyp="http://schemas.microsoft.com/office/drawing/2018/hyperlinkcolor" val="tx"/>
                    </a:ext>
                  </a:extLst>
                </a:hlinkClick>
              </a:rPr>
              <a:t>reciklažno</a:t>
            </a:r>
            <a:r>
              <a:rPr lang="hr-HR" dirty="0">
                <a:latin typeface="Courier New" panose="02070309020205020404" pitchFamily="49" charset="0"/>
                <a:cs typeface="Courier New" panose="02070309020205020404" pitchFamily="49" charset="0"/>
                <a:hlinkClick r:id="rId6">
                  <a:extLst>
                    <a:ext uri="{A12FA001-AC4F-418D-AE19-62706E023703}">
                      <ahyp:hlinkClr xmlns:ahyp="http://schemas.microsoft.com/office/drawing/2018/hyperlinkcolor" val="tx"/>
                    </a:ext>
                  </a:extLst>
                </a:hlinkClick>
              </a:rPr>
              <a:t> dvorište</a:t>
            </a:r>
            <a:r>
              <a:rPr lang="hr-HR" dirty="0">
                <a:latin typeface="Courier New" panose="02070309020205020404" pitchFamily="49" charset="0"/>
                <a:cs typeface="Courier New" panose="02070309020205020404" pitchFamily="49" charset="0"/>
              </a:rPr>
              <a:t> uz pomoć sredstava Fonda za zaštitu okoliša energetsku učinkovitost na zemljištu koje je u vlasništvu poduzeća Komunalac Konjščina d.o.o., a nalazi se na adresi </a:t>
            </a:r>
            <a:r>
              <a:rPr lang="hr-HR" dirty="0" err="1">
                <a:latin typeface="Courier New" panose="02070309020205020404" pitchFamily="49" charset="0"/>
                <a:cs typeface="Courier New" panose="02070309020205020404" pitchFamily="49" charset="0"/>
              </a:rPr>
              <a:t>Jertovec</a:t>
            </a:r>
            <a:r>
              <a:rPr lang="hr-HR" dirty="0">
                <a:latin typeface="Courier New" panose="02070309020205020404" pitchFamily="49" charset="0"/>
                <a:cs typeface="Courier New" panose="02070309020205020404" pitchFamily="49" charset="0"/>
              </a:rPr>
              <a:t> 150c, Konjščina. Ovo </a:t>
            </a:r>
            <a:r>
              <a:rPr lang="hr-HR" dirty="0" err="1">
                <a:latin typeface="Courier New" panose="02070309020205020404" pitchFamily="49" charset="0"/>
                <a:cs typeface="Courier New" panose="02070309020205020404" pitchFamily="49" charset="0"/>
              </a:rPr>
              <a:t>reciklažno</a:t>
            </a:r>
            <a:r>
              <a:rPr lang="hr-HR" dirty="0">
                <a:latin typeface="Courier New" panose="02070309020205020404" pitchFamily="49" charset="0"/>
                <a:cs typeface="Courier New" panose="02070309020205020404" pitchFamily="49" charset="0"/>
              </a:rPr>
              <a:t> dvorište  će sukladno Sporazumu o zajedničkom gospodarenju otpadom moći koristiti građani čije su jedinice lokalne samouprave potpisnice Sporazuma.</a:t>
            </a:r>
          </a:p>
          <a:p>
            <a:endParaRPr lang="hr-HR" dirty="0">
              <a:latin typeface="Courier New" panose="02070309020205020404" pitchFamily="49" charset="0"/>
              <a:cs typeface="Courier New" panose="02070309020205020404" pitchFamily="49" charset="0"/>
            </a:endParaRPr>
          </a:p>
          <a:p>
            <a:r>
              <a:rPr lang="hr-HR" dirty="0">
                <a:latin typeface="Courier New" panose="02070309020205020404" pitchFamily="49" charset="0"/>
                <a:cs typeface="Courier New" panose="02070309020205020404" pitchFamily="49" charset="0"/>
              </a:rPr>
              <a:t>Radno vrijeme </a:t>
            </a:r>
            <a:r>
              <a:rPr lang="hr-HR" dirty="0" err="1">
                <a:latin typeface="Courier New" panose="02070309020205020404" pitchFamily="49" charset="0"/>
                <a:cs typeface="Courier New" panose="02070309020205020404" pitchFamily="49" charset="0"/>
              </a:rPr>
              <a:t>reciklažnog</a:t>
            </a:r>
            <a:r>
              <a:rPr lang="hr-HR" dirty="0">
                <a:latin typeface="Courier New" panose="02070309020205020404" pitchFamily="49" charset="0"/>
                <a:cs typeface="Courier New" panose="02070309020205020404" pitchFamily="49" charset="0"/>
              </a:rPr>
              <a:t> dvorišta je utorkom od 08:00-14:00 sati i petkom 14:00-20:00 sati.</a:t>
            </a:r>
          </a:p>
          <a:p>
            <a:pPr algn="just"/>
            <a:endParaRPr lang="hr-HR" dirty="0">
              <a:solidFill>
                <a:srgbClr val="333333"/>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17836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5" name="Pravokutnik 4">
            <a:extLst>
              <a:ext uri="{FF2B5EF4-FFF2-40B4-BE49-F238E27FC236}">
                <a16:creationId xmlns:a16="http://schemas.microsoft.com/office/drawing/2014/main" id="{7BD26C8A-2F3E-41D0-A780-CBAB95E6E6C1}"/>
              </a:ext>
            </a:extLst>
          </p:cNvPr>
          <p:cNvSpPr/>
          <p:nvPr/>
        </p:nvSpPr>
        <p:spPr>
          <a:xfrm>
            <a:off x="406977" y="1351255"/>
            <a:ext cx="11378046" cy="5355312"/>
          </a:xfrm>
          <a:prstGeom prst="rect">
            <a:avLst/>
          </a:prstGeom>
        </p:spPr>
        <p:txBody>
          <a:bodyPr wrap="square">
            <a:spAutoFit/>
          </a:bodyPr>
          <a:lstStyle/>
          <a:p>
            <a:r>
              <a:rPr lang="hr-HR" b="1" dirty="0" err="1">
                <a:latin typeface="Courier New" panose="02070309020205020404" pitchFamily="49" charset="0"/>
                <a:cs typeface="Courier New" panose="02070309020205020404" pitchFamily="49" charset="0"/>
              </a:rPr>
              <a:t>Reciklažno</a:t>
            </a:r>
            <a:r>
              <a:rPr lang="hr-HR" b="1" dirty="0">
                <a:latin typeface="Courier New" panose="02070309020205020404" pitchFamily="49" charset="0"/>
                <a:cs typeface="Courier New" panose="02070309020205020404" pitchFamily="49" charset="0"/>
              </a:rPr>
              <a:t> dvorište Zlatar Bistrica:</a:t>
            </a:r>
            <a:endParaRPr lang="hr-HR" dirty="0">
              <a:latin typeface="Courier New" panose="02070309020205020404" pitchFamily="49" charset="0"/>
              <a:cs typeface="Courier New" panose="02070309020205020404" pitchFamily="49" charset="0"/>
            </a:endParaRPr>
          </a:p>
          <a:p>
            <a:r>
              <a:rPr lang="hr-HR" dirty="0">
                <a:latin typeface="Courier New" panose="02070309020205020404" pitchFamily="49" charset="0"/>
                <a:cs typeface="Courier New" panose="02070309020205020404" pitchFamily="49" charset="0"/>
              </a:rPr>
              <a:t>Općina Zlatar Bistrica izgradila je </a:t>
            </a:r>
            <a:r>
              <a:rPr lang="hr-HR" dirty="0" err="1">
                <a:latin typeface="Courier New" panose="02070309020205020404" pitchFamily="49" charset="0"/>
                <a:cs typeface="Courier New" panose="02070309020205020404" pitchFamily="49" charset="0"/>
              </a:rPr>
              <a:t>reciklažno</a:t>
            </a:r>
            <a:r>
              <a:rPr lang="hr-HR" dirty="0">
                <a:latin typeface="Courier New" panose="02070309020205020404" pitchFamily="49" charset="0"/>
                <a:cs typeface="Courier New" panose="02070309020205020404" pitchFamily="49" charset="0"/>
              </a:rPr>
              <a:t> dvorište uz pomoć bespovratnih sredstava Europske unije u okviru Operativnog programa Konkurentnost i kohezija 2014-2020., a nalazi se u Ulici Josipa Kraša 2 u Zlatar Bistrici.</a:t>
            </a:r>
          </a:p>
          <a:p>
            <a:r>
              <a:rPr lang="hr-HR" dirty="0" err="1">
                <a:latin typeface="Courier New" panose="02070309020205020404" pitchFamily="49" charset="0"/>
                <a:cs typeface="Courier New" panose="02070309020205020404" pitchFamily="49" charset="0"/>
              </a:rPr>
              <a:t>Reciklažno</a:t>
            </a:r>
            <a:r>
              <a:rPr lang="hr-HR" dirty="0">
                <a:latin typeface="Courier New" panose="02070309020205020404" pitchFamily="49" charset="0"/>
                <a:cs typeface="Courier New" panose="02070309020205020404" pitchFamily="49" charset="0"/>
              </a:rPr>
              <a:t> dvorište u Zlatar Bistrici izgrađeno je za potrebe mještana općine Zlatar Bistrica koji imaju pravo besplatnog odlaganja otpada u </a:t>
            </a:r>
            <a:r>
              <a:rPr lang="hr-HR" dirty="0" err="1">
                <a:latin typeface="Courier New" panose="02070309020205020404" pitchFamily="49" charset="0"/>
                <a:cs typeface="Courier New" panose="02070309020205020404" pitchFamily="49" charset="0"/>
              </a:rPr>
              <a:t>reciklažnom</a:t>
            </a:r>
            <a:r>
              <a:rPr lang="hr-HR" dirty="0">
                <a:latin typeface="Courier New" panose="02070309020205020404" pitchFamily="49" charset="0"/>
                <a:cs typeface="Courier New" panose="02070309020205020404" pitchFamily="49" charset="0"/>
              </a:rPr>
              <a:t> dvorištu.</a:t>
            </a:r>
          </a:p>
          <a:p>
            <a:r>
              <a:rPr lang="hr-HR" dirty="0">
                <a:latin typeface="Courier New" panose="02070309020205020404" pitchFamily="49" charset="0"/>
                <a:cs typeface="Courier New" panose="02070309020205020404" pitchFamily="49" charset="0"/>
              </a:rPr>
              <a:t>Radno vrijeme </a:t>
            </a:r>
            <a:r>
              <a:rPr lang="hr-HR" dirty="0" err="1">
                <a:latin typeface="Courier New" panose="02070309020205020404" pitchFamily="49" charset="0"/>
                <a:cs typeface="Courier New" panose="02070309020205020404" pitchFamily="49" charset="0"/>
              </a:rPr>
              <a:t>reciklažnog</a:t>
            </a:r>
            <a:r>
              <a:rPr lang="hr-HR" dirty="0">
                <a:latin typeface="Courier New" panose="02070309020205020404" pitchFamily="49" charset="0"/>
                <a:cs typeface="Courier New" panose="02070309020205020404" pitchFamily="49" charset="0"/>
              </a:rPr>
              <a:t> dvorišta:</a:t>
            </a:r>
          </a:p>
          <a:p>
            <a:r>
              <a:rPr lang="hr-HR" dirty="0">
                <a:latin typeface="Courier New" panose="02070309020205020404" pitchFamily="49" charset="0"/>
                <a:cs typeface="Courier New" panose="02070309020205020404" pitchFamily="49" charset="0"/>
              </a:rPr>
              <a:t>SRIJEDOM</a:t>
            </a:r>
            <a:br>
              <a:rPr lang="hr-HR" dirty="0">
                <a:latin typeface="Courier New" panose="02070309020205020404" pitchFamily="49" charset="0"/>
                <a:cs typeface="Courier New" panose="02070309020205020404" pitchFamily="49" charset="0"/>
              </a:rPr>
            </a:br>
            <a:r>
              <a:rPr lang="hr-HR" dirty="0">
                <a:latin typeface="Courier New" panose="02070309020205020404" pitchFamily="49" charset="0"/>
                <a:cs typeface="Courier New" panose="02070309020205020404" pitchFamily="49" charset="0"/>
              </a:rPr>
              <a:t>Neparni dani – prije podne od 08:00 do 13:00 sati</a:t>
            </a:r>
            <a:br>
              <a:rPr lang="hr-HR" dirty="0">
                <a:latin typeface="Courier New" panose="02070309020205020404" pitchFamily="49" charset="0"/>
                <a:cs typeface="Courier New" panose="02070309020205020404" pitchFamily="49" charset="0"/>
              </a:rPr>
            </a:br>
            <a:r>
              <a:rPr lang="hr-HR" dirty="0">
                <a:latin typeface="Courier New" panose="02070309020205020404" pitchFamily="49" charset="0"/>
                <a:cs typeface="Courier New" panose="02070309020205020404" pitchFamily="49" charset="0"/>
              </a:rPr>
              <a:t>Parni dani – poslije podne od 14:00 do 19:00 sati</a:t>
            </a:r>
          </a:p>
          <a:p>
            <a:endParaRPr lang="hr-HR" b="1" dirty="0">
              <a:latin typeface="Courier New" panose="02070309020205020404" pitchFamily="49" charset="0"/>
              <a:cs typeface="Courier New" panose="02070309020205020404" pitchFamily="49" charset="0"/>
            </a:endParaRPr>
          </a:p>
          <a:p>
            <a:r>
              <a:rPr lang="hr-HR" b="1" dirty="0">
                <a:latin typeface="Courier New" panose="02070309020205020404" pitchFamily="49" charset="0"/>
                <a:cs typeface="Courier New" panose="02070309020205020404" pitchFamily="49" charset="0"/>
              </a:rPr>
              <a:t>Mobilno </a:t>
            </a:r>
            <a:r>
              <a:rPr lang="hr-HR" b="1" dirty="0" err="1">
                <a:latin typeface="Courier New" panose="02070309020205020404" pitchFamily="49" charset="0"/>
                <a:cs typeface="Courier New" panose="02070309020205020404" pitchFamily="49" charset="0"/>
              </a:rPr>
              <a:t>reciklažno</a:t>
            </a:r>
            <a:r>
              <a:rPr lang="hr-HR" b="1" dirty="0">
                <a:latin typeface="Courier New" panose="02070309020205020404" pitchFamily="49" charset="0"/>
                <a:cs typeface="Courier New" panose="02070309020205020404" pitchFamily="49" charset="0"/>
              </a:rPr>
              <a:t> dvorište:</a:t>
            </a:r>
            <a:endParaRPr lang="hr-HR" dirty="0">
              <a:latin typeface="Courier New" panose="02070309020205020404" pitchFamily="49" charset="0"/>
              <a:cs typeface="Courier New" panose="02070309020205020404" pitchFamily="49" charset="0"/>
            </a:endParaRPr>
          </a:p>
          <a:p>
            <a:r>
              <a:rPr lang="hr-HR" dirty="0">
                <a:latin typeface="Courier New" panose="02070309020205020404" pitchFamily="49" charset="0"/>
                <a:cs typeface="Courier New" panose="02070309020205020404" pitchFamily="49" charset="0"/>
              </a:rPr>
              <a:t>Kupljeno je novo vozio koje je opremljeno u skladu s Pravilnikom o gospodarenju otpadom NN 117/2017 i zaprimat će otpad sukladno Dodatku IV istog Pravilnika</a:t>
            </a:r>
          </a:p>
          <a:p>
            <a:r>
              <a:rPr lang="hr-HR" dirty="0">
                <a:latin typeface="Courier New" panose="02070309020205020404" pitchFamily="49" charset="0"/>
                <a:cs typeface="Courier New" panose="02070309020205020404" pitchFamily="49" charset="0"/>
              </a:rPr>
              <a:t>Upisano je u očevidnik </a:t>
            </a:r>
            <a:r>
              <a:rPr lang="hr-HR" dirty="0" err="1">
                <a:latin typeface="Courier New" panose="02070309020205020404" pitchFamily="49" charset="0"/>
                <a:cs typeface="Courier New" panose="02070309020205020404" pitchFamily="49" charset="0"/>
              </a:rPr>
              <a:t>reciklažnih</a:t>
            </a:r>
            <a:r>
              <a:rPr lang="hr-HR" dirty="0">
                <a:latin typeface="Courier New" panose="02070309020205020404" pitchFamily="49" charset="0"/>
                <a:cs typeface="Courier New" panose="02070309020205020404" pitchFamily="49" charset="0"/>
              </a:rPr>
              <a:t> dvorišta, broj očevidnika REC-118-M-1</a:t>
            </a:r>
          </a:p>
          <a:p>
            <a:r>
              <a:rPr lang="hr-HR" dirty="0">
                <a:latin typeface="Courier New" panose="02070309020205020404" pitchFamily="49" charset="0"/>
                <a:cs typeface="Courier New" panose="02070309020205020404" pitchFamily="49" charset="0"/>
              </a:rPr>
              <a:t>Rad mobilnog </a:t>
            </a:r>
            <a:r>
              <a:rPr lang="hr-HR" dirty="0" err="1">
                <a:latin typeface="Courier New" panose="02070309020205020404" pitchFamily="49" charset="0"/>
                <a:cs typeface="Courier New" panose="02070309020205020404" pitchFamily="49" charset="0"/>
              </a:rPr>
              <a:t>reciklažnog</a:t>
            </a:r>
            <a:r>
              <a:rPr lang="hr-HR" dirty="0">
                <a:latin typeface="Courier New" panose="02070309020205020404" pitchFamily="49" charset="0"/>
                <a:cs typeface="Courier New" panose="02070309020205020404" pitchFamily="49" charset="0"/>
              </a:rPr>
              <a:t> dvorišta i njegove lokacije biti će objavljene na službenim mrežnim stranicama poduzeća Komunalac Konjščina, d.o.o.</a:t>
            </a:r>
          </a:p>
          <a:p>
            <a:pPr algn="just"/>
            <a:endParaRPr lang="hr-HR" dirty="0">
              <a:solidFill>
                <a:srgbClr val="333333"/>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81964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66E6D3-101F-4E44-B05F-8612A99748D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83" t="27674" r="2" b="17616"/>
          <a:stretch/>
        </p:blipFill>
        <p:spPr>
          <a:xfrm>
            <a:off x="1609882" y="515877"/>
            <a:ext cx="8955146" cy="5138195"/>
          </a:xfrm>
          <a:prstGeom prst="rect">
            <a:avLst/>
          </a:prstGeom>
        </p:spPr>
      </p:pic>
      <p:sp>
        <p:nvSpPr>
          <p:cNvPr id="4" name="Title 1">
            <a:extLst>
              <a:ext uri="{FF2B5EF4-FFF2-40B4-BE49-F238E27FC236}">
                <a16:creationId xmlns:a16="http://schemas.microsoft.com/office/drawing/2014/main" id="{6FBE310E-D3D8-4FC1-9A5A-612877718612}"/>
              </a:ext>
            </a:extLst>
          </p:cNvPr>
          <p:cNvSpPr>
            <a:spLocks noGrp="1"/>
          </p:cNvSpPr>
          <p:nvPr>
            <p:ph type="title"/>
          </p:nvPr>
        </p:nvSpPr>
        <p:spPr>
          <a:xfrm>
            <a:off x="970983" y="5006390"/>
            <a:ext cx="10250033" cy="1325563"/>
          </a:xfrm>
        </p:spPr>
        <p:txBody>
          <a:bodyPr/>
          <a:lstStyle/>
          <a:p>
            <a:pPr algn="ctr"/>
            <a:r>
              <a:rPr lang="hr-HR" b="1" dirty="0">
                <a:latin typeface="Courier New" panose="02070309020205020404" pitchFamily="49" charset="0"/>
                <a:cs typeface="Courier New" panose="02070309020205020404" pitchFamily="49" charset="0"/>
              </a:rPr>
              <a:t>TEMA: PROBLEM ONEČIŠĆENJA PLASTIKOM	</a:t>
            </a:r>
            <a:endParaRPr lang="en-GB"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77398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00F62E-29F4-498C-A6A1-BF0070A23133}"/>
              </a:ext>
            </a:extLst>
          </p:cNvPr>
          <p:cNvSpPr txBox="1"/>
          <p:nvPr/>
        </p:nvSpPr>
        <p:spPr>
          <a:xfrm>
            <a:off x="3428881" y="1311362"/>
            <a:ext cx="8526163" cy="523220"/>
          </a:xfrm>
          <a:prstGeom prst="rect">
            <a:avLst/>
          </a:prstGeom>
          <a:noFill/>
        </p:spPr>
        <p:txBody>
          <a:bodyPr wrap="square" rtlCol="0">
            <a:spAutoFit/>
          </a:bodyPr>
          <a:lstStyle/>
          <a:p>
            <a:r>
              <a:rPr lang="hr-HR" sz="2800" b="1" dirty="0">
                <a:latin typeface="Courier New" panose="02070309020205020404" pitchFamily="49" charset="0"/>
                <a:cs typeface="Courier New" panose="02070309020205020404" pitchFamily="49" charset="0"/>
              </a:rPr>
              <a:t>Što je plastični otpad? Kako nastaje?</a:t>
            </a:r>
          </a:p>
        </p:txBody>
      </p:sp>
      <p:sp>
        <p:nvSpPr>
          <p:cNvPr id="8" name="Pravokutnik 7">
            <a:extLst>
              <a:ext uri="{FF2B5EF4-FFF2-40B4-BE49-F238E27FC236}">
                <a16:creationId xmlns:a16="http://schemas.microsoft.com/office/drawing/2014/main" id="{12C864C3-DA9F-4525-8521-E5316974A3C9}"/>
              </a:ext>
            </a:extLst>
          </p:cNvPr>
          <p:cNvSpPr/>
          <p:nvPr/>
        </p:nvSpPr>
        <p:spPr>
          <a:xfrm>
            <a:off x="699662" y="5369671"/>
            <a:ext cx="4919426" cy="1077218"/>
          </a:xfrm>
          <a:prstGeom prst="rect">
            <a:avLst/>
          </a:prstGeom>
        </p:spPr>
        <p:txBody>
          <a:bodyPr wrap="square">
            <a:spAutoFit/>
          </a:bodyPr>
          <a:lstStyle/>
          <a:p>
            <a:pPr algn="just"/>
            <a:r>
              <a:rPr lang="hr-HR" sz="1600" dirty="0">
                <a:latin typeface="Courier New" panose="02070309020205020404" pitchFamily="49" charset="0"/>
                <a:cs typeface="Courier New" panose="02070309020205020404" pitchFamily="49" charset="0"/>
              </a:rPr>
              <a:t>Popularnost plastike prati sve veća količina plastičnog otpada i zagađenje mora, što ostavlja posljedice na prirodu i ljude.</a:t>
            </a:r>
          </a:p>
        </p:txBody>
      </p:sp>
      <p:sp>
        <p:nvSpPr>
          <p:cNvPr id="9" name="Pravokutnik 8">
            <a:extLst>
              <a:ext uri="{FF2B5EF4-FFF2-40B4-BE49-F238E27FC236}">
                <a16:creationId xmlns:a16="http://schemas.microsoft.com/office/drawing/2014/main" id="{E0DE3286-B287-40DF-8048-6A7B79D7324E}"/>
              </a:ext>
            </a:extLst>
          </p:cNvPr>
          <p:cNvSpPr/>
          <p:nvPr/>
        </p:nvSpPr>
        <p:spPr>
          <a:xfrm>
            <a:off x="6333971" y="4200120"/>
            <a:ext cx="5338107" cy="2339102"/>
          </a:xfrm>
          <a:prstGeom prst="rect">
            <a:avLst/>
          </a:prstGeom>
        </p:spPr>
        <p:txBody>
          <a:bodyPr wrap="square">
            <a:spAutoFit/>
          </a:bodyPr>
          <a:lstStyle/>
          <a:p>
            <a:r>
              <a:rPr lang="hr-HR" sz="1600" b="1" dirty="0">
                <a:latin typeface="Courier New" panose="02070309020205020404" pitchFamily="49" charset="0"/>
                <a:cs typeface="Courier New" panose="02070309020205020404" pitchFamily="49" charset="0"/>
              </a:rPr>
              <a:t>Plastika za jednokratnu upotrebu</a:t>
            </a:r>
          </a:p>
          <a:p>
            <a:r>
              <a:rPr lang="hr-HR" sz="1600" dirty="0">
                <a:latin typeface="Courier New" panose="02070309020205020404" pitchFamily="49" charset="0"/>
                <a:cs typeface="Courier New" panose="02070309020205020404" pitchFamily="49" charset="0"/>
              </a:rPr>
              <a:t>Većina otpada koja završi u moru je od plastike, kao što je plastični pribor za jelo (vilice, noževi, žlice i štapići za jelo), plastični tanjuri, slamke i nastavci za balone, kao i pamučni štapići od plastike. Njihovo se korištenje u EU  zabranjuje od 2021. godine. </a:t>
            </a:r>
          </a:p>
          <a:p>
            <a:endParaRPr lang="hr-HR" dirty="0">
              <a:latin typeface="Courier New" panose="02070309020205020404" pitchFamily="49" charset="0"/>
              <a:cs typeface="Courier New" panose="02070309020205020404" pitchFamily="49" charset="0"/>
            </a:endParaRPr>
          </a:p>
        </p:txBody>
      </p:sp>
      <p:sp>
        <p:nvSpPr>
          <p:cNvPr id="10" name="Pravokutnik 9">
            <a:extLst>
              <a:ext uri="{FF2B5EF4-FFF2-40B4-BE49-F238E27FC236}">
                <a16:creationId xmlns:a16="http://schemas.microsoft.com/office/drawing/2014/main" id="{92A8B627-DC45-45B3-A437-81412C278029}"/>
              </a:ext>
            </a:extLst>
          </p:cNvPr>
          <p:cNvSpPr/>
          <p:nvPr/>
        </p:nvSpPr>
        <p:spPr>
          <a:xfrm>
            <a:off x="6333971" y="2025735"/>
            <a:ext cx="5158367" cy="2123658"/>
          </a:xfrm>
          <a:prstGeom prst="rect">
            <a:avLst/>
          </a:prstGeom>
        </p:spPr>
        <p:txBody>
          <a:bodyPr wrap="square">
            <a:spAutoFit/>
          </a:bodyPr>
          <a:lstStyle/>
          <a:p>
            <a:r>
              <a:rPr lang="hr-HR" sz="1600" b="1" dirty="0" err="1">
                <a:latin typeface="Courier New" panose="02070309020205020404" pitchFamily="49" charset="0"/>
                <a:cs typeface="Courier New" panose="02070309020205020404" pitchFamily="49" charset="0"/>
              </a:rPr>
              <a:t>Mikroplastika</a:t>
            </a:r>
            <a:r>
              <a:rPr lang="hr-HR" sz="1600" b="1" dirty="0">
                <a:latin typeface="Courier New" panose="02070309020205020404" pitchFamily="49" charset="0"/>
                <a:cs typeface="Courier New" panose="02070309020205020404" pitchFamily="49" charset="0"/>
              </a:rPr>
              <a:t> </a:t>
            </a:r>
          </a:p>
          <a:p>
            <a:r>
              <a:rPr lang="hr-HR" sz="1600" dirty="0">
                <a:latin typeface="Courier New" panose="02070309020205020404" pitchFamily="49" charset="0"/>
                <a:cs typeface="Courier New" panose="02070309020205020404" pitchFamily="49" charset="0"/>
              </a:rPr>
              <a:t>U morima, hrani i piću sve više nalazimo </a:t>
            </a:r>
            <a:r>
              <a:rPr lang="hr-HR" sz="1600" dirty="0" err="1">
                <a:latin typeface="Courier New" panose="02070309020205020404" pitchFamily="49" charset="0"/>
                <a:cs typeface="Courier New" panose="02070309020205020404" pitchFamily="49" charset="0"/>
              </a:rPr>
              <a:t>mikroplastiku</a:t>
            </a:r>
            <a:r>
              <a:rPr lang="hr-HR" sz="1600" dirty="0">
                <a:latin typeface="Courier New" panose="02070309020205020404" pitchFamily="49" charset="0"/>
                <a:cs typeface="Courier New" panose="02070309020205020404" pitchFamily="49" charset="0"/>
              </a:rPr>
              <a:t>. </a:t>
            </a:r>
            <a:r>
              <a:rPr lang="hr-HR" sz="1600" dirty="0" err="1">
                <a:latin typeface="Courier New" panose="02070309020205020404" pitchFamily="49" charset="0"/>
                <a:cs typeface="Courier New" panose="02070309020205020404" pitchFamily="49" charset="0"/>
              </a:rPr>
              <a:t>Mikroplastika</a:t>
            </a:r>
            <a:r>
              <a:rPr lang="hr-HR" sz="1600" dirty="0">
                <a:latin typeface="Courier New" panose="02070309020205020404" pitchFamily="49" charset="0"/>
                <a:cs typeface="Courier New" panose="02070309020205020404" pitchFamily="49" charset="0"/>
              </a:rPr>
              <a:t> je mali dio plastičnog materijala, a često se namjerno dodaje u neke proizvode. Možemo je naći u proizvodima za  njegu tijela i lica, deterdžentima, sintetičkoj odjeći i auto</a:t>
            </a:r>
            <a:r>
              <a:rPr lang="hr-HR" sz="2000" dirty="0">
                <a:latin typeface="Courier New" panose="02070309020205020404" pitchFamily="49" charset="0"/>
                <a:cs typeface="Courier New" panose="02070309020205020404" pitchFamily="49" charset="0"/>
              </a:rPr>
              <a:t> </a:t>
            </a:r>
            <a:r>
              <a:rPr lang="hr-HR" sz="1600" dirty="0">
                <a:latin typeface="Courier New" panose="02070309020205020404" pitchFamily="49" charset="0"/>
                <a:cs typeface="Courier New" panose="02070309020205020404" pitchFamily="49" charset="0"/>
              </a:rPr>
              <a:t>gumama. </a:t>
            </a:r>
            <a:endParaRPr lang="hr-HR" sz="2000" dirty="0">
              <a:latin typeface="Courier New" panose="02070309020205020404" pitchFamily="49" charset="0"/>
              <a:cs typeface="Courier New" panose="02070309020205020404" pitchFamily="49" charset="0"/>
            </a:endParaRPr>
          </a:p>
        </p:txBody>
      </p:sp>
      <p:sp>
        <p:nvSpPr>
          <p:cNvPr id="12" name="Pravokutnik 11">
            <a:extLst>
              <a:ext uri="{FF2B5EF4-FFF2-40B4-BE49-F238E27FC236}">
                <a16:creationId xmlns:a16="http://schemas.microsoft.com/office/drawing/2014/main" id="{0CDA434F-0821-49BF-96A0-0272C5A9CDB0}"/>
              </a:ext>
            </a:extLst>
          </p:cNvPr>
          <p:cNvSpPr/>
          <p:nvPr/>
        </p:nvSpPr>
        <p:spPr>
          <a:xfrm>
            <a:off x="699662" y="1865676"/>
            <a:ext cx="4919426" cy="3539430"/>
          </a:xfrm>
          <a:prstGeom prst="rect">
            <a:avLst/>
          </a:prstGeom>
        </p:spPr>
        <p:txBody>
          <a:bodyPr wrap="square">
            <a:spAutoFit/>
          </a:bodyPr>
          <a:lstStyle/>
          <a:p>
            <a:pPr algn="just"/>
            <a:r>
              <a:rPr lang="hr-HR" sz="1600" dirty="0">
                <a:latin typeface="Courier New" panose="02070309020205020404" pitchFamily="49" charset="0"/>
                <a:cs typeface="Courier New" panose="02070309020205020404" pitchFamily="49" charset="0"/>
              </a:rPr>
              <a:t>Plastika je važan materijal koji nam na mnoge načine pojednostavnjuje živote. Često je lakša i jeftinija, dugotrajna je i zbog toga je skoro pa sveprisutna. Ali, ako se nakon upotrebe ne odlaže ili ne reciklira pravilno, može se dugotrajno zadržati u okolišu i razgraditi na male dijelove koji predstavljaju razlog za zabrinutost – </a:t>
            </a:r>
            <a:r>
              <a:rPr lang="hr-HR" sz="1600" dirty="0" err="1">
                <a:latin typeface="Courier New" panose="02070309020205020404" pitchFamily="49" charset="0"/>
                <a:cs typeface="Courier New" panose="02070309020205020404" pitchFamily="49" charset="0"/>
              </a:rPr>
              <a:t>mikroplastiku</a:t>
            </a:r>
            <a:r>
              <a:rPr lang="hr-HR" sz="1600" dirty="0">
                <a:latin typeface="Courier New" panose="02070309020205020404" pitchFamily="49" charset="0"/>
                <a:cs typeface="Courier New" panose="02070309020205020404" pitchFamily="49" charset="0"/>
              </a:rPr>
              <a:t>. Osim toga, neke vrste plastike sadržavaju opasne kemikalije koje mogu negativno utjecati na prirodu ili ljudsko zdravlje.</a:t>
            </a:r>
          </a:p>
        </p:txBody>
      </p:sp>
      <p:pic>
        <p:nvPicPr>
          <p:cNvPr id="7" name="Picture 6">
            <a:extLst>
              <a:ext uri="{FF2B5EF4-FFF2-40B4-BE49-F238E27FC236}">
                <a16:creationId xmlns:a16="http://schemas.microsoft.com/office/drawing/2014/main" id="{3B9E2FBE-6D04-43F2-BE9B-E253AA79DE00}"/>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39105"/>
            <a:ext cx="3428881" cy="1562683"/>
          </a:xfrm>
          <a:prstGeom prst="rect">
            <a:avLst/>
          </a:prstGeom>
        </p:spPr>
      </p:pic>
      <p:pic>
        <p:nvPicPr>
          <p:cNvPr id="11" name="Slika 10">
            <a:extLst>
              <a:ext uri="{FF2B5EF4-FFF2-40B4-BE49-F238E27FC236}">
                <a16:creationId xmlns:a16="http://schemas.microsoft.com/office/drawing/2014/main" id="{EA6ED92F-93C9-48B5-AEB4-7B3563AB457C}"/>
              </a:ext>
            </a:extLst>
          </p:cNvPr>
          <p:cNvPicPr>
            <a:picLocks noChangeAspect="1"/>
          </p:cNvPicPr>
          <p:nvPr/>
        </p:nvPicPr>
        <p:blipFill rotWithShape="1">
          <a:blip r:embed="rId4"/>
          <a:srcRect l="56643" t="14164" r="3803" b="50000"/>
          <a:stretch/>
        </p:blipFill>
        <p:spPr>
          <a:xfrm>
            <a:off x="3596530" y="154081"/>
            <a:ext cx="3389436" cy="1031654"/>
          </a:xfrm>
          <a:prstGeom prst="rect">
            <a:avLst/>
          </a:prstGeom>
        </p:spPr>
      </p:pic>
      <p:pic>
        <p:nvPicPr>
          <p:cNvPr id="13" name="Slika 12">
            <a:extLst>
              <a:ext uri="{FF2B5EF4-FFF2-40B4-BE49-F238E27FC236}">
                <a16:creationId xmlns:a16="http://schemas.microsoft.com/office/drawing/2014/main" id="{0440E664-2A3E-4CBF-B73A-E43766B604D3}"/>
              </a:ext>
            </a:extLst>
          </p:cNvPr>
          <p:cNvPicPr>
            <a:picLocks noChangeAspect="1"/>
          </p:cNvPicPr>
          <p:nvPr/>
        </p:nvPicPr>
        <p:blipFill>
          <a:blip r:embed="rId5"/>
          <a:stretch>
            <a:fillRect/>
          </a:stretch>
        </p:blipFill>
        <p:spPr>
          <a:xfrm>
            <a:off x="6900753" y="298417"/>
            <a:ext cx="5291247" cy="887318"/>
          </a:xfrm>
          <a:prstGeom prst="rect">
            <a:avLst/>
          </a:prstGeom>
        </p:spPr>
      </p:pic>
    </p:spTree>
    <p:extLst>
      <p:ext uri="{BB962C8B-B14F-4D97-AF65-F5344CB8AC3E}">
        <p14:creationId xmlns:p14="http://schemas.microsoft.com/office/powerpoint/2010/main" val="3355279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BD64E-BB79-4901-81A4-BC374D364F25}"/>
              </a:ext>
            </a:extLst>
          </p:cNvPr>
          <p:cNvSpPr/>
          <p:nvPr/>
        </p:nvSpPr>
        <p:spPr>
          <a:xfrm>
            <a:off x="5042021" y="4626778"/>
            <a:ext cx="4641750" cy="1815882"/>
          </a:xfrm>
          <a:prstGeom prst="rect">
            <a:avLst/>
          </a:prstGeom>
          <a:ln>
            <a:solidFill>
              <a:srgbClr val="3B7F32"/>
            </a:solidFill>
          </a:ln>
        </p:spPr>
        <p:txBody>
          <a:bodyPr wrap="square">
            <a:spAutoFit/>
          </a:bodyPr>
          <a:lstStyle/>
          <a:p>
            <a:pPr algn="just"/>
            <a:r>
              <a:rPr lang="hr-HR" sz="1600" dirty="0">
                <a:latin typeface="Courier New" panose="02070309020205020404" pitchFamily="49" charset="0"/>
                <a:cs typeface="Courier New" panose="02070309020205020404" pitchFamily="49" charset="0"/>
              </a:rPr>
              <a:t>….Prema podacima organizacije World </a:t>
            </a:r>
            <a:r>
              <a:rPr lang="hr-HR" sz="1600" dirty="0" err="1">
                <a:latin typeface="Courier New" panose="02070309020205020404" pitchFamily="49" charset="0"/>
                <a:cs typeface="Courier New" panose="02070309020205020404" pitchFamily="49" charset="0"/>
              </a:rPr>
              <a:t>Wildlife</a:t>
            </a:r>
            <a:r>
              <a:rPr lang="hr-HR" sz="1600" dirty="0">
                <a:latin typeface="Courier New" panose="02070309020205020404" pitchFamily="49" charset="0"/>
                <a:cs typeface="Courier New" panose="02070309020205020404" pitchFamily="49" charset="0"/>
              </a:rPr>
              <a:t> </a:t>
            </a:r>
            <a:r>
              <a:rPr lang="hr-HR" sz="1600" dirty="0" err="1">
                <a:latin typeface="Courier New" panose="02070309020205020404" pitchFamily="49" charset="0"/>
                <a:cs typeface="Courier New" panose="02070309020205020404" pitchFamily="49" charset="0"/>
              </a:rPr>
              <a:t>Fund</a:t>
            </a:r>
            <a:r>
              <a:rPr lang="hr-HR" sz="1600" dirty="0">
                <a:latin typeface="Courier New" panose="02070309020205020404" pitchFamily="49" charset="0"/>
                <a:cs typeface="Courier New" panose="02070309020205020404" pitchFamily="49" charset="0"/>
              </a:rPr>
              <a:t> čija je misija zaustaviti uništavanje planeta Zemlje u Sredozemnom i u drugim europskim morima godišnje završi do 500.000 tona makro-plastike i do 130.000 tona mikro-plastike…..</a:t>
            </a:r>
          </a:p>
        </p:txBody>
      </p:sp>
      <p:sp>
        <p:nvSpPr>
          <p:cNvPr id="5" name="TextBox 4">
            <a:extLst>
              <a:ext uri="{FF2B5EF4-FFF2-40B4-BE49-F238E27FC236}">
                <a16:creationId xmlns:a16="http://schemas.microsoft.com/office/drawing/2014/main" id="{5DEFABCC-BF4A-4C61-B910-EC1EC92A6431}"/>
              </a:ext>
            </a:extLst>
          </p:cNvPr>
          <p:cNvSpPr txBox="1"/>
          <p:nvPr/>
        </p:nvSpPr>
        <p:spPr>
          <a:xfrm>
            <a:off x="8953740" y="2604125"/>
            <a:ext cx="3072352" cy="1415772"/>
          </a:xfrm>
          <a:prstGeom prst="rect">
            <a:avLst/>
          </a:prstGeom>
          <a:noFill/>
          <a:ln>
            <a:solidFill>
              <a:srgbClr val="3B7F32"/>
            </a:solidFill>
          </a:ln>
        </p:spPr>
        <p:txBody>
          <a:bodyPr wrap="square" rtlCol="0">
            <a:spAutoFit/>
          </a:bodyPr>
          <a:lstStyle/>
          <a:p>
            <a:r>
              <a:rPr lang="hr-HR" sz="1600" b="1" dirty="0">
                <a:latin typeface="Courier New" panose="02070309020205020404" pitchFamily="49" charset="0"/>
                <a:cs typeface="Courier New" panose="02070309020205020404" pitchFamily="49" charset="0"/>
              </a:rPr>
              <a:t>…Nekim plastičnim proizvodima je potrebno i do </a:t>
            </a:r>
            <a:r>
              <a:rPr lang="hr-HR" b="1" dirty="0">
                <a:latin typeface="Courier New" panose="02070309020205020404" pitchFamily="49" charset="0"/>
                <a:cs typeface="Courier New" panose="02070309020205020404" pitchFamily="49" charset="0"/>
              </a:rPr>
              <a:t>400 godina da se u potpunosti razgrade….</a:t>
            </a:r>
            <a:endParaRPr lang="en-GB" sz="1600"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9798DEFE-467D-4BAA-AB73-3805706BB0C0}"/>
              </a:ext>
            </a:extLst>
          </p:cNvPr>
          <p:cNvSpPr txBox="1"/>
          <p:nvPr/>
        </p:nvSpPr>
        <p:spPr>
          <a:xfrm>
            <a:off x="5040204" y="1638728"/>
            <a:ext cx="3721098" cy="1569660"/>
          </a:xfrm>
          <a:prstGeom prst="rect">
            <a:avLst/>
          </a:prstGeom>
          <a:noFill/>
          <a:ln>
            <a:solidFill>
              <a:srgbClr val="3B7F32"/>
            </a:solidFill>
          </a:ln>
        </p:spPr>
        <p:txBody>
          <a:bodyPr wrap="square" rtlCol="0">
            <a:spAutoFit/>
          </a:bodyPr>
          <a:lstStyle/>
          <a:p>
            <a:r>
              <a:rPr lang="hr-HR" sz="1600" dirty="0">
                <a:latin typeface="Courier New" panose="02070309020205020404" pitchFamily="49" charset="0"/>
                <a:cs typeface="Courier New" panose="02070309020205020404" pitchFamily="49" charset="0"/>
              </a:rPr>
              <a:t>… U morima i oceanima, plastika se razgrađuje na sitne komadiće koje onda pojedu planktoni, a njih pojedu ribe koje na kraju završe na našim tanjurima…</a:t>
            </a:r>
            <a:endParaRPr lang="en-GB" sz="1600" dirty="0">
              <a:latin typeface="Courier New" panose="02070309020205020404" pitchFamily="49" charset="0"/>
              <a:cs typeface="Courier New" panose="02070309020205020404" pitchFamily="49" charset="0"/>
            </a:endParaRPr>
          </a:p>
        </p:txBody>
      </p:sp>
      <p:sp>
        <p:nvSpPr>
          <p:cNvPr id="10" name="Pravokutnik 9">
            <a:extLst>
              <a:ext uri="{FF2B5EF4-FFF2-40B4-BE49-F238E27FC236}">
                <a16:creationId xmlns:a16="http://schemas.microsoft.com/office/drawing/2014/main" id="{63CD2208-F987-4B7E-B9E5-3E920D34C420}"/>
              </a:ext>
            </a:extLst>
          </p:cNvPr>
          <p:cNvSpPr/>
          <p:nvPr/>
        </p:nvSpPr>
        <p:spPr>
          <a:xfrm>
            <a:off x="524214" y="2185730"/>
            <a:ext cx="4075365" cy="3600986"/>
          </a:xfrm>
          <a:prstGeom prst="rect">
            <a:avLst/>
          </a:prstGeom>
          <a:ln>
            <a:solidFill>
              <a:srgbClr val="3B7F32"/>
            </a:solidFill>
          </a:ln>
        </p:spPr>
        <p:txBody>
          <a:bodyPr wrap="square">
            <a:spAutoFit/>
          </a:bodyPr>
          <a:lstStyle/>
          <a:p>
            <a:r>
              <a:rPr lang="hr-HR" sz="1600" dirty="0">
                <a:latin typeface="Courier New" panose="02070309020205020404" pitchFamily="49" charset="0"/>
                <a:cs typeface="Courier New" panose="02070309020205020404" pitchFamily="49" charset="0"/>
              </a:rPr>
              <a:t>U Europi svake godine nastane </a:t>
            </a:r>
            <a:r>
              <a:rPr lang="hr-HR" sz="2000" b="1" dirty="0">
                <a:latin typeface="Courier New" panose="02070309020205020404" pitchFamily="49" charset="0"/>
                <a:cs typeface="Courier New" panose="02070309020205020404" pitchFamily="49" charset="0"/>
              </a:rPr>
              <a:t>25 milijuna tona plastičnog otpada</a:t>
            </a:r>
            <a:r>
              <a:rPr lang="hr-HR" sz="1600" dirty="0">
                <a:latin typeface="Courier New" panose="02070309020205020404" pitchFamily="49" charset="0"/>
                <a:cs typeface="Courier New" panose="02070309020205020404" pitchFamily="49" charset="0"/>
              </a:rPr>
              <a:t>, od čega se manje od 30 posto prikuplja radi recikliranja, a dio se izvozi u strane zemlje. Ostatak završi u odlagalištima, spalionicama ili kao otpad u okolišu čime se zagađuju šume, plaže, rijeke i mora. </a:t>
            </a:r>
          </a:p>
          <a:p>
            <a:r>
              <a:rPr lang="hr-HR" sz="2000" b="1" dirty="0">
                <a:latin typeface="Courier New" panose="02070309020205020404" pitchFamily="49" charset="0"/>
                <a:cs typeface="Courier New" panose="02070309020205020404" pitchFamily="49" charset="0"/>
              </a:rPr>
              <a:t>Plastika čini 85 posto otpada na plažama u svijetu.</a:t>
            </a:r>
          </a:p>
        </p:txBody>
      </p:sp>
      <p:pic>
        <p:nvPicPr>
          <p:cNvPr id="7" name="Picture 6">
            <a:extLst>
              <a:ext uri="{FF2B5EF4-FFF2-40B4-BE49-F238E27FC236}">
                <a16:creationId xmlns:a16="http://schemas.microsoft.com/office/drawing/2014/main" id="{14921415-BA26-4309-AAB5-F8995D633CCA}"/>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125746" y="0"/>
            <a:ext cx="3428881" cy="1562683"/>
          </a:xfrm>
          <a:prstGeom prst="rect">
            <a:avLst/>
          </a:prstGeom>
        </p:spPr>
      </p:pic>
      <p:pic>
        <p:nvPicPr>
          <p:cNvPr id="11" name="Slika 10">
            <a:extLst>
              <a:ext uri="{FF2B5EF4-FFF2-40B4-BE49-F238E27FC236}">
                <a16:creationId xmlns:a16="http://schemas.microsoft.com/office/drawing/2014/main" id="{FE11A3F8-48FC-4B51-A6B3-9077D654C93C}"/>
              </a:ext>
            </a:extLst>
          </p:cNvPr>
          <p:cNvPicPr>
            <a:picLocks noChangeAspect="1"/>
          </p:cNvPicPr>
          <p:nvPr/>
        </p:nvPicPr>
        <p:blipFill rotWithShape="1">
          <a:blip r:embed="rId4"/>
          <a:srcRect l="56643" t="14164" r="3803" b="50000"/>
          <a:stretch/>
        </p:blipFill>
        <p:spPr>
          <a:xfrm>
            <a:off x="3596530" y="154081"/>
            <a:ext cx="3389436" cy="1031654"/>
          </a:xfrm>
          <a:prstGeom prst="rect">
            <a:avLst/>
          </a:prstGeom>
        </p:spPr>
      </p:pic>
      <p:pic>
        <p:nvPicPr>
          <p:cNvPr id="12" name="Slika 11">
            <a:extLst>
              <a:ext uri="{FF2B5EF4-FFF2-40B4-BE49-F238E27FC236}">
                <a16:creationId xmlns:a16="http://schemas.microsoft.com/office/drawing/2014/main" id="{B56192D3-B2B5-401D-925A-F8F48CCFDA56}"/>
              </a:ext>
            </a:extLst>
          </p:cNvPr>
          <p:cNvPicPr>
            <a:picLocks noChangeAspect="1"/>
          </p:cNvPicPr>
          <p:nvPr/>
        </p:nvPicPr>
        <p:blipFill>
          <a:blip r:embed="rId5"/>
          <a:stretch>
            <a:fillRect/>
          </a:stretch>
        </p:blipFill>
        <p:spPr>
          <a:xfrm>
            <a:off x="6900753" y="298417"/>
            <a:ext cx="5291247" cy="887318"/>
          </a:xfrm>
          <a:prstGeom prst="rect">
            <a:avLst/>
          </a:prstGeom>
        </p:spPr>
      </p:pic>
    </p:spTree>
    <p:extLst>
      <p:ext uri="{BB962C8B-B14F-4D97-AF65-F5344CB8AC3E}">
        <p14:creationId xmlns:p14="http://schemas.microsoft.com/office/powerpoint/2010/main" val="4243259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9C9D-F8BF-412B-B9B6-13C50DF2D0A7}"/>
              </a:ext>
            </a:extLst>
          </p:cNvPr>
          <p:cNvSpPr>
            <a:spLocks noGrp="1"/>
          </p:cNvSpPr>
          <p:nvPr>
            <p:ph type="title"/>
          </p:nvPr>
        </p:nvSpPr>
        <p:spPr>
          <a:xfrm>
            <a:off x="386991" y="1193379"/>
            <a:ext cx="11253071" cy="950568"/>
          </a:xfrm>
        </p:spPr>
        <p:txBody>
          <a:bodyPr>
            <a:normAutofit/>
          </a:bodyPr>
          <a:lstStyle/>
          <a:p>
            <a:r>
              <a:rPr lang="hr-HR" sz="2800" b="1" dirty="0">
                <a:latin typeface="Courier New" panose="02070309020205020404" pitchFamily="49" charset="0"/>
                <a:cs typeface="Courier New" panose="02070309020205020404" pitchFamily="49" charset="0"/>
              </a:rPr>
              <a:t>Kako možemo pomoći u smanjivanju plastičnog otpada ? </a:t>
            </a:r>
            <a:endParaRPr lang="en-GB" sz="2800" b="1" dirty="0">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3691934B-299C-4745-B3B3-C6B040D42592}"/>
              </a:ext>
            </a:extLst>
          </p:cNvPr>
          <p:cNvSpPr>
            <a:spLocks noGrp="1"/>
          </p:cNvSpPr>
          <p:nvPr>
            <p:ph idx="1"/>
          </p:nvPr>
        </p:nvSpPr>
        <p:spPr>
          <a:xfrm>
            <a:off x="386991" y="4048675"/>
            <a:ext cx="10773065" cy="1325563"/>
          </a:xfrm>
        </p:spPr>
        <p:txBody>
          <a:bodyPr>
            <a:normAutofit/>
          </a:bodyPr>
          <a:lstStyle/>
          <a:p>
            <a:pPr>
              <a:buFont typeface="Wingdings" panose="05000000000000000000" pitchFamily="2" charset="2"/>
              <a:buChar char="§"/>
            </a:pPr>
            <a:r>
              <a:rPr lang="hr-HR" sz="1800" dirty="0">
                <a:latin typeface="Courier New" panose="02070309020205020404" pitchFamily="49" charset="0"/>
                <a:cs typeface="Courier New" panose="02070309020205020404" pitchFamily="49" charset="0"/>
              </a:rPr>
              <a:t>Koristit ću bočicu za vodu za višekratnu upotrebu, umjesto plastične. Tako neću sudjelovati u kupnji jedne od gotovo milijun plastičnih boci koje se svake minute prodaju širim svijeta. </a:t>
            </a:r>
          </a:p>
        </p:txBody>
      </p:sp>
      <p:sp>
        <p:nvSpPr>
          <p:cNvPr id="4" name="TextBox 3">
            <a:extLst>
              <a:ext uri="{FF2B5EF4-FFF2-40B4-BE49-F238E27FC236}">
                <a16:creationId xmlns:a16="http://schemas.microsoft.com/office/drawing/2014/main" id="{84AE799C-ED23-4400-B158-5F208AAE4C8F}"/>
              </a:ext>
            </a:extLst>
          </p:cNvPr>
          <p:cNvSpPr txBox="1"/>
          <p:nvPr/>
        </p:nvSpPr>
        <p:spPr>
          <a:xfrm>
            <a:off x="386993" y="3705006"/>
            <a:ext cx="11253071" cy="369332"/>
          </a:xfrm>
          <a:prstGeom prst="rect">
            <a:avLst/>
          </a:prstGeom>
          <a:noFill/>
        </p:spPr>
        <p:txBody>
          <a:bodyPr wrap="square" rtlCol="0">
            <a:spAutoFit/>
          </a:bodyPr>
          <a:lstStyle/>
          <a:p>
            <a:pPr marL="285750" indent="-285750">
              <a:buFont typeface="Wingdings" panose="05000000000000000000" pitchFamily="2" charset="2"/>
              <a:buChar char="§"/>
            </a:pPr>
            <a:r>
              <a:rPr lang="hr-HR" dirty="0">
                <a:latin typeface="Courier New" panose="02070309020205020404" pitchFamily="49" charset="0"/>
                <a:cs typeface="Courier New" panose="02070309020205020404" pitchFamily="49" charset="0"/>
              </a:rPr>
              <a:t>Umjesto plastičnih, počet ćemo koristiti platnene vrećice. </a:t>
            </a:r>
          </a:p>
        </p:txBody>
      </p:sp>
      <p:sp>
        <p:nvSpPr>
          <p:cNvPr id="6" name="TextBox 5">
            <a:extLst>
              <a:ext uri="{FF2B5EF4-FFF2-40B4-BE49-F238E27FC236}">
                <a16:creationId xmlns:a16="http://schemas.microsoft.com/office/drawing/2014/main" id="{CC807F4A-1F97-4BF3-82D3-579B1D09FFD2}"/>
              </a:ext>
            </a:extLst>
          </p:cNvPr>
          <p:cNvSpPr txBox="1"/>
          <p:nvPr/>
        </p:nvSpPr>
        <p:spPr>
          <a:xfrm>
            <a:off x="386991" y="3052849"/>
            <a:ext cx="10400454" cy="646331"/>
          </a:xfrm>
          <a:prstGeom prst="rect">
            <a:avLst/>
          </a:prstGeom>
          <a:noFill/>
        </p:spPr>
        <p:txBody>
          <a:bodyPr wrap="square" rtlCol="0">
            <a:spAutoFit/>
          </a:bodyPr>
          <a:lstStyle/>
          <a:p>
            <a:pPr marL="285750" indent="-285750">
              <a:buFont typeface="Wingdings" panose="05000000000000000000" pitchFamily="2" charset="2"/>
              <a:buChar char="§"/>
            </a:pPr>
            <a:r>
              <a:rPr lang="hr-HR" dirty="0">
                <a:latin typeface="Courier New" panose="02070309020205020404" pitchFamily="49" charset="0"/>
                <a:cs typeface="Courier New" panose="02070309020205020404" pitchFamily="49" charset="0"/>
              </a:rPr>
              <a:t>Razvrstavat ću plastični otpad i potruditi se da ga odnesem u žute spremnike kako bih omogućio da ga se reciklira. </a:t>
            </a:r>
          </a:p>
        </p:txBody>
      </p:sp>
      <p:sp>
        <p:nvSpPr>
          <p:cNvPr id="8" name="TextBox 6">
            <a:extLst>
              <a:ext uri="{FF2B5EF4-FFF2-40B4-BE49-F238E27FC236}">
                <a16:creationId xmlns:a16="http://schemas.microsoft.com/office/drawing/2014/main" id="{32BDA3C4-5D46-4D12-85E2-D79E1B970C7E}"/>
              </a:ext>
            </a:extLst>
          </p:cNvPr>
          <p:cNvSpPr txBox="1"/>
          <p:nvPr/>
        </p:nvSpPr>
        <p:spPr>
          <a:xfrm>
            <a:off x="386993" y="2187147"/>
            <a:ext cx="10919437" cy="369332"/>
          </a:xfrm>
          <a:prstGeom prst="rect">
            <a:avLst/>
          </a:prstGeom>
          <a:noFill/>
        </p:spPr>
        <p:txBody>
          <a:bodyPr wrap="square" rtlCol="0">
            <a:spAutoFit/>
          </a:bodyPr>
          <a:lstStyle/>
          <a:p>
            <a:pPr marL="285750" indent="-285750">
              <a:buFont typeface="Wingdings" panose="05000000000000000000" pitchFamily="2" charset="2"/>
              <a:buChar char="§"/>
            </a:pPr>
            <a:r>
              <a:rPr lang="hr-HR" dirty="0">
                <a:latin typeface="Courier New" panose="02070309020205020404" pitchFamily="49" charset="0"/>
                <a:cs typeface="Courier New" panose="02070309020205020404" pitchFamily="49" charset="0"/>
              </a:rPr>
              <a:t>Nećemo više koristiti plastični pribor za jelo</a:t>
            </a:r>
            <a:endParaRPr lang="en-GB" dirty="0">
              <a:latin typeface="Courier New" panose="02070309020205020404" pitchFamily="49" charset="0"/>
              <a:cs typeface="Courier New" panose="02070309020205020404" pitchFamily="49" charset="0"/>
            </a:endParaRPr>
          </a:p>
        </p:txBody>
      </p:sp>
      <p:sp>
        <p:nvSpPr>
          <p:cNvPr id="10" name="Content Placeholder 2">
            <a:extLst>
              <a:ext uri="{FF2B5EF4-FFF2-40B4-BE49-F238E27FC236}">
                <a16:creationId xmlns:a16="http://schemas.microsoft.com/office/drawing/2014/main" id="{201937DF-4F4E-4F8C-BC33-596240D260DD}"/>
              </a:ext>
            </a:extLst>
          </p:cNvPr>
          <p:cNvSpPr txBox="1">
            <a:spLocks/>
          </p:cNvSpPr>
          <p:nvPr/>
        </p:nvSpPr>
        <p:spPr>
          <a:xfrm>
            <a:off x="386991" y="2531057"/>
            <a:ext cx="10773063"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hr-HR" sz="1800" dirty="0">
                <a:latin typeface="Courier New" panose="02070309020205020404" pitchFamily="49" charset="0"/>
                <a:cs typeface="Courier New" panose="02070309020205020404" pitchFamily="49" charset="0"/>
              </a:rPr>
              <a:t>Nećemo koristiti plastične slamke, već ću potražiti upute za izradu slamki od papira. </a:t>
            </a:r>
          </a:p>
        </p:txBody>
      </p:sp>
      <p:sp>
        <p:nvSpPr>
          <p:cNvPr id="12" name="Content Placeholder 2">
            <a:extLst>
              <a:ext uri="{FF2B5EF4-FFF2-40B4-BE49-F238E27FC236}">
                <a16:creationId xmlns:a16="http://schemas.microsoft.com/office/drawing/2014/main" id="{F255CDCB-0446-41C7-856B-BB2F136B31C5}"/>
              </a:ext>
            </a:extLst>
          </p:cNvPr>
          <p:cNvSpPr txBox="1">
            <a:spLocks/>
          </p:cNvSpPr>
          <p:nvPr/>
        </p:nvSpPr>
        <p:spPr>
          <a:xfrm>
            <a:off x="386991" y="4921354"/>
            <a:ext cx="10773065" cy="616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hr-HR" sz="1800" dirty="0">
                <a:latin typeface="Courier New" panose="02070309020205020404" pitchFamily="49" charset="0"/>
                <a:cs typeface="Courier New" panose="02070309020205020404" pitchFamily="49" charset="0"/>
              </a:rPr>
              <a:t>Ako ipak koristim plastični otpad na plaži, skupit ću ga i odnijeti u prvi žuti spremnik.  </a:t>
            </a:r>
          </a:p>
        </p:txBody>
      </p:sp>
      <p:sp>
        <p:nvSpPr>
          <p:cNvPr id="13" name="Content Placeholder 2">
            <a:extLst>
              <a:ext uri="{FF2B5EF4-FFF2-40B4-BE49-F238E27FC236}">
                <a16:creationId xmlns:a16="http://schemas.microsoft.com/office/drawing/2014/main" id="{473BACFF-409A-4C6E-BDBE-7E4583C6205A}"/>
              </a:ext>
            </a:extLst>
          </p:cNvPr>
          <p:cNvSpPr txBox="1">
            <a:spLocks/>
          </p:cNvSpPr>
          <p:nvPr/>
        </p:nvSpPr>
        <p:spPr>
          <a:xfrm>
            <a:off x="386991" y="5566293"/>
            <a:ext cx="11382851" cy="1071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hr-HR" sz="1800" dirty="0">
                <a:latin typeface="Courier New" panose="02070309020205020404" pitchFamily="49" charset="0"/>
                <a:cs typeface="Courier New" panose="02070309020205020404" pitchFamily="49" charset="0"/>
              </a:rPr>
              <a:t>Nećemo kupovati sredstva za pranje lica ili pastu za zube s mikro-zrncima jer znamo da ove sićušne perle odlaze u odvod i na kraju u rijeke, jezera, mora i ocean gdje ih ribe i morske kornjače mogu zamijeniti za hranu i uginuti. </a:t>
            </a:r>
          </a:p>
        </p:txBody>
      </p:sp>
      <p:pic>
        <p:nvPicPr>
          <p:cNvPr id="11" name="Picture 10">
            <a:extLst>
              <a:ext uri="{FF2B5EF4-FFF2-40B4-BE49-F238E27FC236}">
                <a16:creationId xmlns:a16="http://schemas.microsoft.com/office/drawing/2014/main" id="{A4926E6B-39B6-4AD7-A9E0-D3CFF0B11FFB}"/>
              </a:ext>
            </a:extLst>
          </p:cNvPr>
          <p:cNvPicPr>
            <a:picLocks noChangeAspect="1"/>
          </p:cNvPicPr>
          <p:nvPr/>
        </p:nvPicPr>
        <p:blipFill rotWithShape="1">
          <a:blip r:embed="rId2">
            <a:extLst>
              <a:ext uri="{28A0092B-C50C-407E-A947-70E740481C1C}">
                <a14:useLocalDpi xmlns:a14="http://schemas.microsoft.com/office/drawing/2010/main" val="0"/>
              </a:ext>
            </a:extLst>
          </a:blip>
          <a:srcRect l="401" t="29026" r="-1" b="26044"/>
          <a:stretch/>
        </p:blipFill>
        <p:spPr>
          <a:xfrm>
            <a:off x="0" y="63972"/>
            <a:ext cx="3148795" cy="1435036"/>
          </a:xfrm>
          <a:prstGeom prst="rect">
            <a:avLst/>
          </a:prstGeom>
        </p:spPr>
      </p:pic>
      <p:pic>
        <p:nvPicPr>
          <p:cNvPr id="14" name="Slika 13">
            <a:extLst>
              <a:ext uri="{FF2B5EF4-FFF2-40B4-BE49-F238E27FC236}">
                <a16:creationId xmlns:a16="http://schemas.microsoft.com/office/drawing/2014/main" id="{4D118A41-AD17-4829-95F3-CE61C7844C2F}"/>
              </a:ext>
            </a:extLst>
          </p:cNvPr>
          <p:cNvPicPr>
            <a:picLocks noChangeAspect="1"/>
          </p:cNvPicPr>
          <p:nvPr/>
        </p:nvPicPr>
        <p:blipFill rotWithShape="1">
          <a:blip r:embed="rId3"/>
          <a:srcRect l="56643" t="14164" r="3803" b="50000"/>
          <a:stretch/>
        </p:blipFill>
        <p:spPr>
          <a:xfrm>
            <a:off x="3596530" y="154081"/>
            <a:ext cx="3389436" cy="1031654"/>
          </a:xfrm>
          <a:prstGeom prst="rect">
            <a:avLst/>
          </a:prstGeom>
        </p:spPr>
      </p:pic>
      <p:pic>
        <p:nvPicPr>
          <p:cNvPr id="15" name="Slika 14">
            <a:extLst>
              <a:ext uri="{FF2B5EF4-FFF2-40B4-BE49-F238E27FC236}">
                <a16:creationId xmlns:a16="http://schemas.microsoft.com/office/drawing/2014/main" id="{45A41C32-42A3-4416-AAA2-C1D04C9F3FD8}"/>
              </a:ext>
            </a:extLst>
          </p:cNvPr>
          <p:cNvPicPr>
            <a:picLocks noChangeAspect="1"/>
          </p:cNvPicPr>
          <p:nvPr/>
        </p:nvPicPr>
        <p:blipFill>
          <a:blip r:embed="rId4"/>
          <a:stretch>
            <a:fillRect/>
          </a:stretch>
        </p:blipFill>
        <p:spPr>
          <a:xfrm>
            <a:off x="6900753" y="298417"/>
            <a:ext cx="5291247" cy="887318"/>
          </a:xfrm>
          <a:prstGeom prst="rect">
            <a:avLst/>
          </a:prstGeom>
        </p:spPr>
      </p:pic>
    </p:spTree>
    <p:extLst>
      <p:ext uri="{BB962C8B-B14F-4D97-AF65-F5344CB8AC3E}">
        <p14:creationId xmlns:p14="http://schemas.microsoft.com/office/powerpoint/2010/main" val="2231256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27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CF5530-4399-4E90-8E9C-90A754D29A02}"/>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a:solidFill>
                  <a:srgbClr val="FFFFFF"/>
                </a:solidFill>
                <a:latin typeface="+mj-lt"/>
                <a:ea typeface="+mj-ea"/>
                <a:cs typeface="+mj-cs"/>
              </a:rPr>
              <a:t>HVALA NA PAŽNJI!</a:t>
            </a:r>
          </a:p>
        </p:txBody>
      </p:sp>
      <p:pic>
        <p:nvPicPr>
          <p:cNvPr id="5" name="Content Placeholder 4">
            <a:extLst>
              <a:ext uri="{FF2B5EF4-FFF2-40B4-BE49-F238E27FC236}">
                <a16:creationId xmlns:a16="http://schemas.microsoft.com/office/drawing/2014/main" id="{4F66E6D3-101F-4E44-B05F-8612A99748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83" t="27674" r="2" b="17616"/>
          <a:stretch/>
        </p:blipFill>
        <p:spPr>
          <a:xfrm>
            <a:off x="4207933" y="1321590"/>
            <a:ext cx="7347537" cy="4215795"/>
          </a:xfrm>
          <a:prstGeom prst="rect">
            <a:avLst/>
          </a:prstGeom>
        </p:spPr>
      </p:pic>
    </p:spTree>
    <p:extLst>
      <p:ext uri="{BB962C8B-B14F-4D97-AF65-F5344CB8AC3E}">
        <p14:creationId xmlns:p14="http://schemas.microsoft.com/office/powerpoint/2010/main" val="19252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4B7F31-4714-4D94-89D9-BF66FBA079A2}"/>
              </a:ext>
            </a:extLst>
          </p:cNvPr>
          <p:cNvSpPr/>
          <p:nvPr/>
        </p:nvSpPr>
        <p:spPr>
          <a:xfrm>
            <a:off x="565544" y="1859912"/>
            <a:ext cx="3389436"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U EU se gospodari otpadom na temelju hijerarhije gospodarenja otpadom. Hijerarhija nam kaže koji su postupci u gospodarenju otpadom najbolji za okoliš i zdravlje ljudi</a:t>
            </a:r>
            <a:r>
              <a:rPr lang="hr-HR" dirty="0">
                <a:latin typeface="Courier New" panose="02070309020205020404" pitchFamily="49" charset="0"/>
                <a:cs typeface="Courier New" panose="02070309020205020404" pitchFamily="49" charset="0"/>
              </a:rPr>
              <a:t> redoslijedom od najpoželjnijeg do najmanje poželjnog </a:t>
            </a:r>
            <a:r>
              <a:rPr kumimoji="0" lang="hr-HR" sz="1800" b="0"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a:t>
            </a:r>
          </a:p>
        </p:txBody>
      </p:sp>
      <p:pic>
        <p:nvPicPr>
          <p:cNvPr id="3" name="Slika 2">
            <a:extLst>
              <a:ext uri="{FF2B5EF4-FFF2-40B4-BE49-F238E27FC236}">
                <a16:creationId xmlns:a16="http://schemas.microsoft.com/office/drawing/2014/main" id="{FE1E1891-8B25-494F-BD53-C161F8078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980" y="1617410"/>
            <a:ext cx="7811125" cy="4926704"/>
          </a:xfrm>
          <a:prstGeom prst="rect">
            <a:avLst/>
          </a:prstGeom>
        </p:spPr>
      </p:pic>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4">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5"/>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6"/>
          <a:stretch>
            <a:fillRect/>
          </a:stretch>
        </p:blipFill>
        <p:spPr>
          <a:xfrm>
            <a:off x="6900753" y="313886"/>
            <a:ext cx="5291247" cy="887318"/>
          </a:xfrm>
          <a:prstGeom prst="rect">
            <a:avLst/>
          </a:prstGeom>
        </p:spPr>
      </p:pic>
    </p:spTree>
    <p:extLst>
      <p:ext uri="{BB962C8B-B14F-4D97-AF65-F5344CB8AC3E}">
        <p14:creationId xmlns:p14="http://schemas.microsoft.com/office/powerpoint/2010/main" val="88147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n, trash icon">
            <a:extLst>
              <a:ext uri="{FF2B5EF4-FFF2-40B4-BE49-F238E27FC236}">
                <a16:creationId xmlns:a16="http://schemas.microsoft.com/office/drawing/2014/main" id="{CC86E6B8-2DA8-4489-AA03-71EE6C6268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8884" y="1690514"/>
            <a:ext cx="1130059" cy="113006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12">
            <a:extLst>
              <a:ext uri="{FF2B5EF4-FFF2-40B4-BE49-F238E27FC236}">
                <a16:creationId xmlns:a16="http://schemas.microsoft.com/office/drawing/2014/main" id="{1A12C437-EDA2-4FB3-B787-945A23F1E7E2}"/>
              </a:ext>
            </a:extLst>
          </p:cNvPr>
          <p:cNvSpPr/>
          <p:nvPr/>
        </p:nvSpPr>
        <p:spPr>
          <a:xfrm>
            <a:off x="6178564" y="1337824"/>
            <a:ext cx="2952328" cy="2232248"/>
          </a:xfrm>
          <a:prstGeom prst="rightArrow">
            <a:avLst/>
          </a:prstGeom>
          <a:solidFill>
            <a:srgbClr val="3B7F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Helvetica Neue 65 Medium" pitchFamily="34" charset="-18"/>
              </a:rPr>
              <a:t>ODBACI</a:t>
            </a:r>
          </a:p>
        </p:txBody>
      </p:sp>
      <p:sp>
        <p:nvSpPr>
          <p:cNvPr id="6" name="Right Arrow 11">
            <a:extLst>
              <a:ext uri="{FF2B5EF4-FFF2-40B4-BE49-F238E27FC236}">
                <a16:creationId xmlns:a16="http://schemas.microsoft.com/office/drawing/2014/main" id="{79731583-A2AB-4A2B-964A-47C176542058}"/>
              </a:ext>
            </a:extLst>
          </p:cNvPr>
          <p:cNvSpPr/>
          <p:nvPr/>
        </p:nvSpPr>
        <p:spPr>
          <a:xfrm>
            <a:off x="3730292" y="1337824"/>
            <a:ext cx="2952328" cy="223224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Helvetica Neue 65 Medium" pitchFamily="34" charset="-18"/>
              </a:rPr>
              <a:t>PROIZVEDI</a:t>
            </a:r>
          </a:p>
        </p:txBody>
      </p:sp>
      <p:sp>
        <p:nvSpPr>
          <p:cNvPr id="7" name="Right Arrow 8">
            <a:extLst>
              <a:ext uri="{FF2B5EF4-FFF2-40B4-BE49-F238E27FC236}">
                <a16:creationId xmlns:a16="http://schemas.microsoft.com/office/drawing/2014/main" id="{7B5E8E2D-20D8-4A37-AED8-81614C23DE7B}"/>
              </a:ext>
            </a:extLst>
          </p:cNvPr>
          <p:cNvSpPr/>
          <p:nvPr/>
        </p:nvSpPr>
        <p:spPr>
          <a:xfrm>
            <a:off x="1138004" y="1362794"/>
            <a:ext cx="2952328" cy="2232248"/>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Helvetica Neue 65 Medium" pitchFamily="34" charset="-18"/>
              </a:rPr>
              <a:t>UZMI SIROVINE IZ PRIDODE</a:t>
            </a:r>
          </a:p>
        </p:txBody>
      </p:sp>
      <p:sp>
        <p:nvSpPr>
          <p:cNvPr id="8" name="Rectangle 7">
            <a:extLst>
              <a:ext uri="{FF2B5EF4-FFF2-40B4-BE49-F238E27FC236}">
                <a16:creationId xmlns:a16="http://schemas.microsoft.com/office/drawing/2014/main" id="{379A4C36-98C2-4F9A-A4D4-62555BC6E41B}"/>
              </a:ext>
            </a:extLst>
          </p:cNvPr>
          <p:cNvSpPr/>
          <p:nvPr/>
        </p:nvSpPr>
        <p:spPr>
          <a:xfrm>
            <a:off x="1984731" y="4400052"/>
            <a:ext cx="9863263" cy="584775"/>
          </a:xfrm>
          <a:prstGeom prst="rect">
            <a:avLst/>
          </a:prstGeom>
        </p:spPr>
        <p:txBody>
          <a:bodyPr wrap="square">
            <a:spAutoFit/>
          </a:bodyPr>
          <a:lstStyle/>
          <a:p>
            <a:r>
              <a:rPr lang="pl-PL" sz="3200" b="1" dirty="0">
                <a:latin typeface="Courier New" panose="02070309020205020404" pitchFamily="49" charset="0"/>
                <a:cs typeface="Courier New" panose="02070309020205020404" pitchFamily="49" charset="0"/>
              </a:rPr>
              <a:t>Jer na Zemlji ima dovoljno za svakoga</a:t>
            </a:r>
            <a:endParaRPr lang="hr-HR" sz="3200" b="1" dirty="0">
              <a:latin typeface="Courier New" panose="02070309020205020404" pitchFamily="49" charset="0"/>
              <a:cs typeface="Courier New" panose="02070309020205020404" pitchFamily="49" charset="0"/>
            </a:endParaRPr>
          </a:p>
        </p:txBody>
      </p:sp>
      <p:pic>
        <p:nvPicPr>
          <p:cNvPr id="9" name="Picture 2">
            <a:extLst>
              <a:ext uri="{FF2B5EF4-FFF2-40B4-BE49-F238E27FC236}">
                <a16:creationId xmlns:a16="http://schemas.microsoft.com/office/drawing/2014/main" id="{FBBB6474-E8A6-4865-8CE2-DD920FD490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7268" y="4930899"/>
            <a:ext cx="3038371" cy="18893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1A4669A-5F54-4130-972C-AF71AB9AB0E5}"/>
              </a:ext>
            </a:extLst>
          </p:cNvPr>
          <p:cNvSpPr/>
          <p:nvPr/>
        </p:nvSpPr>
        <p:spPr>
          <a:xfrm>
            <a:off x="5857288" y="4984827"/>
            <a:ext cx="5328592" cy="584775"/>
          </a:xfrm>
          <a:prstGeom prst="rect">
            <a:avLst/>
          </a:prstGeom>
        </p:spPr>
        <p:txBody>
          <a:bodyPr wrap="square">
            <a:spAutoFit/>
          </a:bodyPr>
          <a:lstStyle/>
          <a:p>
            <a:pPr lvl="0"/>
            <a:r>
              <a:rPr lang="pl-PL" sz="3200" b="1" dirty="0">
                <a:latin typeface="Courier New" panose="02070309020205020404" pitchFamily="49" charset="0"/>
                <a:cs typeface="Courier New" panose="02070309020205020404" pitchFamily="49" charset="0"/>
              </a:rPr>
              <a:t>Je li to zaista tako? </a:t>
            </a:r>
            <a:endParaRPr lang="hr-HR" sz="3200" b="1" dirty="0">
              <a:latin typeface="Courier New" panose="02070309020205020404" pitchFamily="49" charset="0"/>
              <a:cs typeface="Courier New" panose="02070309020205020404" pitchFamily="49" charset="0"/>
            </a:endParaRPr>
          </a:p>
        </p:txBody>
      </p:sp>
      <p:pic>
        <p:nvPicPr>
          <p:cNvPr id="12" name="Picture 2">
            <a:extLst>
              <a:ext uri="{FF2B5EF4-FFF2-40B4-BE49-F238E27FC236}">
                <a16:creationId xmlns:a16="http://schemas.microsoft.com/office/drawing/2014/main" id="{FA651BA5-877F-4F86-BEC8-D06A59B7B3EF}"/>
              </a:ext>
            </a:extLst>
          </p:cNvPr>
          <p:cNvPicPr>
            <a:picLocks noChangeAspect="1"/>
          </p:cNvPicPr>
          <p:nvPr/>
        </p:nvPicPr>
        <p:blipFill rotWithShape="1">
          <a:blip r:embed="rId4">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13" name="Slika 12">
            <a:extLst>
              <a:ext uri="{FF2B5EF4-FFF2-40B4-BE49-F238E27FC236}">
                <a16:creationId xmlns:a16="http://schemas.microsoft.com/office/drawing/2014/main" id="{AF941B5D-4377-4A71-A44D-03E1F423DF82}"/>
              </a:ext>
            </a:extLst>
          </p:cNvPr>
          <p:cNvPicPr>
            <a:picLocks noChangeAspect="1"/>
          </p:cNvPicPr>
          <p:nvPr/>
        </p:nvPicPr>
        <p:blipFill rotWithShape="1">
          <a:blip r:embed="rId5"/>
          <a:srcRect l="56643" t="14164" r="3803" b="50000"/>
          <a:stretch/>
        </p:blipFill>
        <p:spPr>
          <a:xfrm>
            <a:off x="3756454" y="169550"/>
            <a:ext cx="3389436" cy="1031654"/>
          </a:xfrm>
          <a:prstGeom prst="rect">
            <a:avLst/>
          </a:prstGeom>
        </p:spPr>
      </p:pic>
      <p:pic>
        <p:nvPicPr>
          <p:cNvPr id="14" name="Slika 13">
            <a:extLst>
              <a:ext uri="{FF2B5EF4-FFF2-40B4-BE49-F238E27FC236}">
                <a16:creationId xmlns:a16="http://schemas.microsoft.com/office/drawing/2014/main" id="{968CB68E-C1C4-484D-A2D5-971BD6A058D3}"/>
              </a:ext>
            </a:extLst>
          </p:cNvPr>
          <p:cNvPicPr>
            <a:picLocks noChangeAspect="1"/>
          </p:cNvPicPr>
          <p:nvPr/>
        </p:nvPicPr>
        <p:blipFill>
          <a:blip r:embed="rId6"/>
          <a:stretch>
            <a:fillRect/>
          </a:stretch>
        </p:blipFill>
        <p:spPr>
          <a:xfrm>
            <a:off x="6900753" y="313886"/>
            <a:ext cx="5291247" cy="887318"/>
          </a:xfrm>
          <a:prstGeom prst="rect">
            <a:avLst/>
          </a:prstGeom>
        </p:spPr>
      </p:pic>
      <p:sp>
        <p:nvSpPr>
          <p:cNvPr id="15" name="Rectangle 9">
            <a:extLst>
              <a:ext uri="{FF2B5EF4-FFF2-40B4-BE49-F238E27FC236}">
                <a16:creationId xmlns:a16="http://schemas.microsoft.com/office/drawing/2014/main" id="{452EC5B7-2ADA-4CB5-8E96-4B9D7770B72C}"/>
              </a:ext>
            </a:extLst>
          </p:cNvPr>
          <p:cNvSpPr/>
          <p:nvPr/>
        </p:nvSpPr>
        <p:spPr>
          <a:xfrm>
            <a:off x="6394588" y="3450928"/>
            <a:ext cx="5328592" cy="584775"/>
          </a:xfrm>
          <a:prstGeom prst="rect">
            <a:avLst/>
          </a:prstGeom>
        </p:spPr>
        <p:txBody>
          <a:bodyPr wrap="square">
            <a:spAutoFit/>
          </a:bodyPr>
          <a:lstStyle/>
          <a:p>
            <a:pPr lvl="0"/>
            <a:r>
              <a:rPr lang="pl-PL" sz="3200" b="1" dirty="0">
                <a:latin typeface="Courier New" panose="02070309020205020404" pitchFamily="49" charset="0"/>
                <a:cs typeface="Courier New" panose="02070309020205020404" pitchFamily="49" charset="0"/>
              </a:rPr>
              <a:t>Linearno gospodarstvo </a:t>
            </a:r>
            <a:endParaRPr lang="hr-HR" sz="3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2643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pic>
        <p:nvPicPr>
          <p:cNvPr id="10" name="Slika 9">
            <a:extLst>
              <a:ext uri="{FF2B5EF4-FFF2-40B4-BE49-F238E27FC236}">
                <a16:creationId xmlns:a16="http://schemas.microsoft.com/office/drawing/2014/main" id="{7E89375D-0341-485A-9B17-8BA01835598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352" y="1345540"/>
            <a:ext cx="4553296" cy="4409285"/>
          </a:xfrm>
          <a:prstGeom prst="rect">
            <a:avLst/>
          </a:prstGeom>
          <a:noFill/>
          <a:ln>
            <a:noFill/>
          </a:ln>
        </p:spPr>
      </p:pic>
      <p:sp>
        <p:nvSpPr>
          <p:cNvPr id="2" name="Pravokutnik 1">
            <a:extLst>
              <a:ext uri="{FF2B5EF4-FFF2-40B4-BE49-F238E27FC236}">
                <a16:creationId xmlns:a16="http://schemas.microsoft.com/office/drawing/2014/main" id="{0DB3E9A7-A589-4B4F-84C1-3F8F6F39FC34}"/>
              </a:ext>
            </a:extLst>
          </p:cNvPr>
          <p:cNvSpPr/>
          <p:nvPr/>
        </p:nvSpPr>
        <p:spPr>
          <a:xfrm>
            <a:off x="1922318" y="5754825"/>
            <a:ext cx="8988137" cy="923330"/>
          </a:xfrm>
          <a:prstGeom prst="rect">
            <a:avLst/>
          </a:prstGeom>
        </p:spPr>
        <p:txBody>
          <a:bodyPr wrap="square">
            <a:spAutoFit/>
          </a:bodyPr>
          <a:lstStyle/>
          <a:p>
            <a:pPr algn="ctr"/>
            <a:r>
              <a:rPr lang="hr-HR" b="1"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Izvor grafičkog prikaza: </a:t>
            </a:r>
          </a:p>
          <a:p>
            <a:pPr algn="ctr"/>
            <a:r>
              <a:rPr lang="hr-HR"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Kružno gospodarstvo, definicija, vrijednosti i korist,  Europski parlament, 2015.</a:t>
            </a:r>
            <a:endParaRPr lang="hr-H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9832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3791525" y="3105834"/>
            <a:ext cx="4608954" cy="830997"/>
          </a:xfrm>
          <a:prstGeom prst="rect">
            <a:avLst/>
          </a:prstGeom>
        </p:spPr>
        <p:txBody>
          <a:bodyPr wrap="none">
            <a:spAutoFit/>
          </a:bodyPr>
          <a:lstStyle/>
          <a:p>
            <a:pPr algn="ctr"/>
            <a:r>
              <a:rPr lang="hr-HR" sz="4800" b="1" cap="all" dirty="0">
                <a:latin typeface="Courier New" panose="02070309020205020404" pitchFamily="49" charset="0"/>
                <a:cs typeface="Courier New" panose="02070309020205020404" pitchFamily="49" charset="0"/>
              </a:rPr>
              <a:t>Vrste otpada</a:t>
            </a:r>
            <a:endParaRPr lang="hr-HR" sz="4800" b="1" i="0" cap="all" dirty="0">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0474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755729" y="1371876"/>
            <a:ext cx="2680542"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Papir (1)</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336092" y="2338212"/>
            <a:ext cx="8536596" cy="35702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Odvojenim sakupljanjem papira i njegovim recikliranjem čuvamo šume, ne zagađujemo vodu te štedimo energiju i prirodne resurse, a ujedno smanjujemo količinu otpada na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odlagalištima</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RS" altLang="sr-Latn-RS" sz="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Za proizvodnju jedne tone papira potrebno je srušiti četiri stabla te utrošiti 200.000 litara vode i 4.600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kWh</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energije. Za proizvodnju jedne tone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recikliranog</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papira nije potrebno niti jedno stablo, troši se 160 litara vode i 2400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kWh</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energije.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RS" altLang="sr-Latn-RS" sz="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Agencija za zaštitu okoliša (EPA) dokazala je da recikliranje papira dovodi do 35-postotnog smanjenja zagađenja vode i 74% manjeg zagađenja zraka u odnosu na primarnu proizvodnju papira. Reciklirani papir ima jednaku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namjenu</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kao i obični papir, pa se tako upotrebljava u proizvodnji knjiga, udžbenika, časopisa, novina i drugih proizvoda. Otpadni papir se ne može reciklirati neograničeno jer vlakna unutar njega pucaju i nije moguće više održavati stabilnu mrežu koja povezuje ta ista vlakna. Prije nego li se u potpunosti raspadne jedan list papira moguće je reciklirati četiri do šest puta.</a:t>
            </a:r>
            <a:endParaRPr kumimoji="0" lang="sr-Latn-RS" altLang="sr-Latn-RS" sz="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pic>
        <p:nvPicPr>
          <p:cNvPr id="10244" name="Picture 4" descr="Image result for paper waste cartoon">
            <a:extLst>
              <a:ext uri="{FF2B5EF4-FFF2-40B4-BE49-F238E27FC236}">
                <a16:creationId xmlns:a16="http://schemas.microsoft.com/office/drawing/2014/main" id="{076AB39C-4D78-49A7-BAD6-5CD0D681C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06" y="2614676"/>
            <a:ext cx="3017197" cy="301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06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1" name="Pravokutnik 10">
            <a:extLst>
              <a:ext uri="{FF2B5EF4-FFF2-40B4-BE49-F238E27FC236}">
                <a16:creationId xmlns:a16="http://schemas.microsoft.com/office/drawing/2014/main" id="{7B32D66E-5B4E-4459-A78D-BDD25C786D8F}"/>
              </a:ext>
            </a:extLst>
          </p:cNvPr>
          <p:cNvSpPr/>
          <p:nvPr/>
        </p:nvSpPr>
        <p:spPr>
          <a:xfrm>
            <a:off x="4755729" y="1371876"/>
            <a:ext cx="2680542" cy="646331"/>
          </a:xfrm>
          <a:prstGeom prst="rect">
            <a:avLst/>
          </a:prstGeom>
        </p:spPr>
        <p:txBody>
          <a:bodyPr wrap="none">
            <a:spAutoFit/>
          </a:bodyPr>
          <a:lstStyle/>
          <a:p>
            <a:pPr algn="ctr"/>
            <a:r>
              <a:rPr lang="hr-HR" sz="3600" b="1" cap="all" dirty="0">
                <a:latin typeface="Courier New" panose="02070309020205020404" pitchFamily="49" charset="0"/>
                <a:cs typeface="Courier New" panose="02070309020205020404" pitchFamily="49" charset="0"/>
              </a:rPr>
              <a:t>Papir (2)</a:t>
            </a:r>
            <a:endParaRPr lang="hr-HR" sz="3600" b="1" i="0" cap="all" dirty="0">
              <a:effectLst/>
              <a:latin typeface="Courier New" panose="02070309020205020404" pitchFamily="49" charset="0"/>
              <a:cs typeface="Courier New" panose="02070309020205020404" pitchFamily="49" charset="0"/>
            </a:endParaRPr>
          </a:p>
        </p:txBody>
      </p:sp>
      <p:sp>
        <p:nvSpPr>
          <p:cNvPr id="2" name="Rectangle 3">
            <a:extLst>
              <a:ext uri="{FF2B5EF4-FFF2-40B4-BE49-F238E27FC236}">
                <a16:creationId xmlns:a16="http://schemas.microsoft.com/office/drawing/2014/main" id="{51972498-611F-4DE3-BE97-6F6B509EB51A}"/>
              </a:ext>
            </a:extLst>
          </p:cNvPr>
          <p:cNvSpPr>
            <a:spLocks noChangeArrowheads="1"/>
          </p:cNvSpPr>
          <p:nvPr/>
        </p:nvSpPr>
        <p:spPr bwMode="auto">
          <a:xfrm>
            <a:off x="3233573" y="2237146"/>
            <a:ext cx="8536596" cy="32316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Papir čini oko 30% otpada u kućanstvima, a najveći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dio</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papira koristi se jednokratno, nakon čega najčešće završava u smeću. Prvi korak u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korištenju</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starog papira za ponovnu upotrebu jest njegovo prikupljanje, a zatim sortiranje. </a:t>
            </a:r>
            <a:r>
              <a:rPr kumimoji="0" lang="sr-Latn-RS" altLang="sr-Latn-RS" sz="1400" b="1"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Iznimno je važno da se papir za recikliranje skuplja odvojeno, budući da je za sam postupak recikliranja teško dobiti kvalitetnu sirovinu ako papir nije odvojen od ostalog otpada.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RS" altLang="sr-Latn-RS" sz="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Papir se prikuplja tako da se odlaže u za to predviđene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spremnike</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kontejnere i/ili kartonske kutije pri čemu je jako bitno da se u iste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spremnike</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ne ubacuju druge, neodgovarajuće vrste otpada. U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spremnike</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za papir odlažu se novinski i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uredski</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papiri, časopisi, katalozi, prospekti i </a:t>
            </a:r>
            <a:r>
              <a:rPr kumimoji="0" lang="sr-Latn-RS" altLang="sr-Latn-RS" sz="1400"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bilježnice</a:t>
            </a:r>
            <a:r>
              <a:rPr kumimoji="0" lang="sr-Latn-RS" altLang="sr-Latn-RS" sz="1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papirnata i kartonska ambalaža. </a:t>
            </a:r>
            <a:r>
              <a:rPr kumimoji="0" lang="sr-Latn-RS" altLang="sr-Latn-RS" sz="1400" b="1"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Prije odlaganja potrebno je odvojiti </a:t>
            </a:r>
            <a:r>
              <a:rPr kumimoji="0" lang="sr-Latn-RS" altLang="sr-Latn-RS" sz="1400" b="1"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ljepljivu</a:t>
            </a:r>
            <a:r>
              <a:rPr kumimoji="0" lang="sr-Latn-RS" altLang="sr-Latn-RS" sz="1400" b="1"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traku, spajalice i slične materijale. Plavi spremnici nisu predviđeni za fotografije, </a:t>
            </a:r>
            <a:r>
              <a:rPr kumimoji="0" lang="sr-Latn-RS" altLang="sr-Latn-RS" sz="1400" b="1"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plastificirane</a:t>
            </a:r>
            <a:r>
              <a:rPr kumimoji="0" lang="sr-Latn-RS" altLang="sr-Latn-RS" sz="1400" b="1"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zauljene ili </a:t>
            </a:r>
            <a:r>
              <a:rPr kumimoji="0" lang="sr-Latn-RS" altLang="sr-Latn-RS" sz="1400" b="1"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metalizirane</a:t>
            </a:r>
            <a:r>
              <a:rPr kumimoji="0" lang="sr-Latn-RS" altLang="sr-Latn-RS" sz="1400" b="1"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papire te </a:t>
            </a:r>
            <a:r>
              <a:rPr kumimoji="0" lang="sr-Latn-RS" altLang="sr-Latn-RS" sz="1400" b="1"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upotrIjebljene</a:t>
            </a:r>
            <a:r>
              <a:rPr kumimoji="0" lang="sr-Latn-RS" altLang="sr-Latn-RS" sz="1400" b="1"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maramice, pelene i slično jer se oni ne mogu reciklirati.</a:t>
            </a:r>
            <a:endParaRPr kumimoji="0" lang="sr-Latn-RS" altLang="sr-Latn-RS" sz="8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pic>
        <p:nvPicPr>
          <p:cNvPr id="13" name="Picture 4" descr="Image result for paper waste cartoon">
            <a:extLst>
              <a:ext uri="{FF2B5EF4-FFF2-40B4-BE49-F238E27FC236}">
                <a16:creationId xmlns:a16="http://schemas.microsoft.com/office/drawing/2014/main" id="{22B867BB-C4B6-46A5-87FB-A8F8309B58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06" y="2614676"/>
            <a:ext cx="3017197" cy="301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06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2592</TotalTime>
  <Words>3682</Words>
  <Application>Microsoft Office PowerPoint</Application>
  <PresentationFormat>Široki zaslon</PresentationFormat>
  <Paragraphs>222</Paragraphs>
  <Slides>39</Slides>
  <Notes>34</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39</vt:i4>
      </vt:variant>
    </vt:vector>
  </HeadingPairs>
  <TitlesOfParts>
    <vt:vector size="47" baseType="lpstr">
      <vt:lpstr>Arial</vt:lpstr>
      <vt:lpstr>Calibri</vt:lpstr>
      <vt:lpstr>Calibri Light</vt:lpstr>
      <vt:lpstr>Century</vt:lpstr>
      <vt:lpstr>Courier New</vt:lpstr>
      <vt:lpstr>Helvetica Neue 65 Medium</vt:lpstr>
      <vt:lpstr>Wingdings</vt:lpstr>
      <vt:lpstr>Office Theme</vt:lpstr>
      <vt:lpstr>Javne edukacijske  tribine o održivom gospodarenju otpadom </vt:lpstr>
      <vt:lpstr>TEMA:   ODVOJENO SAKUPLJANJE OTPADA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TEMA: PROBLEM ONEČIŠĆENJA PLASTIKOM </vt:lpstr>
      <vt:lpstr>PowerPoint prezentacija</vt:lpstr>
      <vt:lpstr>PowerPoint prezentacija</vt:lpstr>
      <vt:lpstr>Kako možemo pomoći u smanjivanju plastičnog otpada ? </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Javne tribine</dc:title>
  <dc:creator>andreja</dc:creator>
  <cp:lastModifiedBy>Monika Švenda</cp:lastModifiedBy>
  <cp:revision>108</cp:revision>
  <cp:lastPrinted>2019-11-15T15:14:03Z</cp:lastPrinted>
  <dcterms:created xsi:type="dcterms:W3CDTF">2019-11-14T15:55:03Z</dcterms:created>
  <dcterms:modified xsi:type="dcterms:W3CDTF">2019-12-12T13:35:03Z</dcterms:modified>
</cp:coreProperties>
</file>